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329" r:id="rId5"/>
    <p:sldId id="377" r:id="rId6"/>
    <p:sldId id="303" r:id="rId7"/>
    <p:sldId id="332" r:id="rId8"/>
    <p:sldId id="366" r:id="rId9"/>
    <p:sldId id="375" r:id="rId10"/>
    <p:sldId id="272" r:id="rId11"/>
    <p:sldId id="374" r:id="rId12"/>
    <p:sldId id="275" r:id="rId13"/>
    <p:sldId id="277" r:id="rId14"/>
    <p:sldId id="363" r:id="rId15"/>
    <p:sldId id="362" r:id="rId16"/>
    <p:sldId id="369" r:id="rId17"/>
    <p:sldId id="367" r:id="rId18"/>
    <p:sldId id="376" r:id="rId19"/>
    <p:sldId id="365" r:id="rId20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te BASSINE" initials="JB" lastIdx="1" clrIdx="0">
    <p:extLst>
      <p:ext uri="{19B8F6BF-5375-455C-9EA6-DF929625EA0E}">
        <p15:presenceInfo xmlns:p15="http://schemas.microsoft.com/office/powerpoint/2012/main" userId="S::j.bassine@MissionLocaleDeParis.onmicrosoft.com::bf9e6fa0-b038-4618-b7ca-a2611f01ce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9F"/>
    <a:srgbClr val="63BEA7"/>
    <a:srgbClr val="FDC757"/>
    <a:srgbClr val="E4022C"/>
    <a:srgbClr val="DEE5F0"/>
    <a:srgbClr val="FF9D5E"/>
    <a:srgbClr val="EDDCD3"/>
    <a:srgbClr val="BB7733"/>
    <a:srgbClr val="4BAAD8"/>
    <a:srgbClr val="CAD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87EBDC74-B466-4CAF-AF84-3E3AF33B3E3A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7319"/>
            <a:ext cx="2945659" cy="495347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32378A39-D4E4-46C2-A4CE-9ED4E7411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52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-184150" y="798513"/>
            <a:ext cx="7107238" cy="399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3789" y="5063212"/>
            <a:ext cx="5390305" cy="4796726"/>
          </a:xfrm>
          <a:prstGeom prst="rect">
            <a:avLst/>
          </a:prstGeom>
        </p:spPr>
        <p:txBody>
          <a:bodyPr spcFirstLastPara="1" wrap="square" lIns="91050" tIns="91050" rIns="91050" bIns="9105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84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-184150" y="798513"/>
            <a:ext cx="7107238" cy="399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73789" y="5063212"/>
            <a:ext cx="5390305" cy="4796726"/>
          </a:xfrm>
          <a:prstGeom prst="rect">
            <a:avLst/>
          </a:prstGeom>
        </p:spPr>
        <p:txBody>
          <a:bodyPr spcFirstLastPara="1" wrap="square" lIns="91050" tIns="91050" rIns="91050" bIns="9105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7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-184150" y="798513"/>
            <a:ext cx="7107238" cy="399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73789" y="5063212"/>
            <a:ext cx="5390305" cy="4796726"/>
          </a:xfrm>
          <a:prstGeom prst="rect">
            <a:avLst/>
          </a:prstGeom>
        </p:spPr>
        <p:txBody>
          <a:bodyPr spcFirstLastPara="1" wrap="square" lIns="91050" tIns="91050" rIns="91050" bIns="9105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67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-184150" y="798513"/>
            <a:ext cx="7107238" cy="399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73789" y="5063212"/>
            <a:ext cx="5390305" cy="4796726"/>
          </a:xfrm>
          <a:prstGeom prst="rect">
            <a:avLst/>
          </a:prstGeom>
        </p:spPr>
        <p:txBody>
          <a:bodyPr spcFirstLastPara="1" wrap="square" lIns="91050" tIns="91050" rIns="91050" bIns="9105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842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-184150" y="798513"/>
            <a:ext cx="7107238" cy="399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73789" y="5063212"/>
            <a:ext cx="5390305" cy="4796726"/>
          </a:xfrm>
          <a:prstGeom prst="rect">
            <a:avLst/>
          </a:prstGeom>
        </p:spPr>
        <p:txBody>
          <a:bodyPr spcFirstLastPara="1" wrap="square" lIns="91050" tIns="91050" rIns="91050" bIns="9105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5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LA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924"/>
            <a:ext cx="10515600" cy="2293938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68267"/>
            <a:ext cx="10515600" cy="980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DB58BC-38DE-4667-9470-199F82E77176}"/>
              </a:ext>
            </a:extLst>
          </p:cNvPr>
          <p:cNvSpPr/>
          <p:nvPr userDrawn="1"/>
        </p:nvSpPr>
        <p:spPr>
          <a:xfrm>
            <a:off x="0" y="3807229"/>
            <a:ext cx="12192000" cy="3050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66A937-A86C-0ED3-4B14-43966383C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32" y="4529110"/>
            <a:ext cx="1204935" cy="177840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2945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FCA874E-ACD6-CA10-3E52-8FA4FB00E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8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C37C46-63F3-FB7E-ACD7-8E5B668D9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2FA091-7E85-6199-B4E7-4657C8F66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7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C9870A-6061-DA48-5E44-3E82B1872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6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ART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29F7A1B-304A-51DE-A62B-9E858F039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6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110197-8768-B90E-E775-90683380E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4935" cy="17784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E27282B-20F0-2AFE-FD9B-02A744C57F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A274B2-B477-B4D9-226D-76363BB8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BEBE49-7A4C-3345-2686-5843270F1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6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2C6B68-D9F5-F468-E5A4-6473CDA6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4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732776-54CB-576B-8FF7-BE976C8C5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3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419DE77-FE5B-4E25-A041-A9CDE60313E4}"/>
              </a:ext>
            </a:extLst>
          </p:cNvPr>
          <p:cNvSpPr/>
          <p:nvPr userDrawn="1"/>
        </p:nvSpPr>
        <p:spPr>
          <a:xfrm>
            <a:off x="2803901" y="-50800"/>
            <a:ext cx="9496425" cy="6908800"/>
          </a:xfrm>
          <a:custGeom>
            <a:avLst/>
            <a:gdLst>
              <a:gd name="connsiteX0" fmla="*/ 0 w 2743200"/>
              <a:gd name="connsiteY0" fmla="*/ 0 h 6858000"/>
              <a:gd name="connsiteX1" fmla="*/ 2743200 w 2743200"/>
              <a:gd name="connsiteY1" fmla="*/ 0 h 6858000"/>
              <a:gd name="connsiteX2" fmla="*/ 2743200 w 2743200"/>
              <a:gd name="connsiteY2" fmla="*/ 6858000 h 6858000"/>
              <a:gd name="connsiteX3" fmla="*/ 0 w 2743200"/>
              <a:gd name="connsiteY3" fmla="*/ 6858000 h 6858000"/>
              <a:gd name="connsiteX4" fmla="*/ 0 w 2743200"/>
              <a:gd name="connsiteY4" fmla="*/ 0 h 6858000"/>
              <a:gd name="connsiteX0" fmla="*/ 0 w 4439920"/>
              <a:gd name="connsiteY0" fmla="*/ 4815840 h 6858000"/>
              <a:gd name="connsiteX1" fmla="*/ 4439920 w 4439920"/>
              <a:gd name="connsiteY1" fmla="*/ 0 h 6858000"/>
              <a:gd name="connsiteX2" fmla="*/ 4439920 w 4439920"/>
              <a:gd name="connsiteY2" fmla="*/ 6858000 h 6858000"/>
              <a:gd name="connsiteX3" fmla="*/ 1696720 w 4439920"/>
              <a:gd name="connsiteY3" fmla="*/ 6858000 h 6858000"/>
              <a:gd name="connsiteX4" fmla="*/ 0 w 4439920"/>
              <a:gd name="connsiteY4" fmla="*/ 4815840 h 6858000"/>
              <a:gd name="connsiteX0" fmla="*/ 0 w 4307840"/>
              <a:gd name="connsiteY0" fmla="*/ 6868160 h 6868160"/>
              <a:gd name="connsiteX1" fmla="*/ 4307840 w 4307840"/>
              <a:gd name="connsiteY1" fmla="*/ 0 h 6868160"/>
              <a:gd name="connsiteX2" fmla="*/ 4307840 w 4307840"/>
              <a:gd name="connsiteY2" fmla="*/ 6858000 h 6868160"/>
              <a:gd name="connsiteX3" fmla="*/ 1564640 w 4307840"/>
              <a:gd name="connsiteY3" fmla="*/ 6858000 h 6868160"/>
              <a:gd name="connsiteX4" fmla="*/ 0 w 4307840"/>
              <a:gd name="connsiteY4" fmla="*/ 6868160 h 6868160"/>
              <a:gd name="connsiteX0" fmla="*/ 0 w 4307840"/>
              <a:gd name="connsiteY0" fmla="*/ 6817360 h 6817360"/>
              <a:gd name="connsiteX1" fmla="*/ 3220720 w 4307840"/>
              <a:gd name="connsiteY1" fmla="*/ 0 h 6817360"/>
              <a:gd name="connsiteX2" fmla="*/ 4307840 w 4307840"/>
              <a:gd name="connsiteY2" fmla="*/ 6807200 h 6817360"/>
              <a:gd name="connsiteX3" fmla="*/ 1564640 w 4307840"/>
              <a:gd name="connsiteY3" fmla="*/ 6807200 h 6817360"/>
              <a:gd name="connsiteX4" fmla="*/ 0 w 4307840"/>
              <a:gd name="connsiteY4" fmla="*/ 6817360 h 6817360"/>
              <a:gd name="connsiteX0" fmla="*/ 0 w 4307840"/>
              <a:gd name="connsiteY0" fmla="*/ 6817360 h 6817360"/>
              <a:gd name="connsiteX1" fmla="*/ 3220720 w 4307840"/>
              <a:gd name="connsiteY1" fmla="*/ 0 h 6817360"/>
              <a:gd name="connsiteX2" fmla="*/ 4286819 w 4307840"/>
              <a:gd name="connsiteY2" fmla="*/ 6705600 h 6817360"/>
              <a:gd name="connsiteX3" fmla="*/ 4307840 w 4307840"/>
              <a:gd name="connsiteY3" fmla="*/ 6807200 h 6817360"/>
              <a:gd name="connsiteX4" fmla="*/ 1564640 w 4307840"/>
              <a:gd name="connsiteY4" fmla="*/ 6807200 h 6817360"/>
              <a:gd name="connsiteX5" fmla="*/ 0 w 4307840"/>
              <a:gd name="connsiteY5" fmla="*/ 6817360 h 6817360"/>
              <a:gd name="connsiteX0" fmla="*/ 0 w 4307840"/>
              <a:gd name="connsiteY0" fmla="*/ 6898640 h 6898640"/>
              <a:gd name="connsiteX1" fmla="*/ 4287520 w 4307840"/>
              <a:gd name="connsiteY1" fmla="*/ 0 h 6898640"/>
              <a:gd name="connsiteX2" fmla="*/ 4286819 w 4307840"/>
              <a:gd name="connsiteY2" fmla="*/ 6786880 h 6898640"/>
              <a:gd name="connsiteX3" fmla="*/ 4307840 w 4307840"/>
              <a:gd name="connsiteY3" fmla="*/ 6888480 h 6898640"/>
              <a:gd name="connsiteX4" fmla="*/ 1564640 w 4307840"/>
              <a:gd name="connsiteY4" fmla="*/ 6888480 h 6898640"/>
              <a:gd name="connsiteX5" fmla="*/ 0 w 4307840"/>
              <a:gd name="connsiteY5" fmla="*/ 6898640 h 6898640"/>
              <a:gd name="connsiteX0" fmla="*/ 1198880 w 2743200"/>
              <a:gd name="connsiteY0" fmla="*/ 0 h 6908800"/>
              <a:gd name="connsiteX1" fmla="*/ 2722880 w 2743200"/>
              <a:gd name="connsiteY1" fmla="*/ 20320 h 6908800"/>
              <a:gd name="connsiteX2" fmla="*/ 2722179 w 2743200"/>
              <a:gd name="connsiteY2" fmla="*/ 6807200 h 6908800"/>
              <a:gd name="connsiteX3" fmla="*/ 2743200 w 2743200"/>
              <a:gd name="connsiteY3" fmla="*/ 6908800 h 6908800"/>
              <a:gd name="connsiteX4" fmla="*/ 0 w 2743200"/>
              <a:gd name="connsiteY4" fmla="*/ 6908800 h 6908800"/>
              <a:gd name="connsiteX5" fmla="*/ 1198880 w 2743200"/>
              <a:gd name="connsiteY5" fmla="*/ 0 h 6908800"/>
              <a:gd name="connsiteX0" fmla="*/ 2834640 w 4378960"/>
              <a:gd name="connsiteY0" fmla="*/ 0 h 6908800"/>
              <a:gd name="connsiteX1" fmla="*/ 4358640 w 4378960"/>
              <a:gd name="connsiteY1" fmla="*/ 20320 h 6908800"/>
              <a:gd name="connsiteX2" fmla="*/ 4357939 w 4378960"/>
              <a:gd name="connsiteY2" fmla="*/ 6807200 h 6908800"/>
              <a:gd name="connsiteX3" fmla="*/ 4378960 w 4378960"/>
              <a:gd name="connsiteY3" fmla="*/ 6908800 h 6908800"/>
              <a:gd name="connsiteX4" fmla="*/ 0 w 4378960"/>
              <a:gd name="connsiteY4" fmla="*/ 6898640 h 6908800"/>
              <a:gd name="connsiteX5" fmla="*/ 2834640 w 4378960"/>
              <a:gd name="connsiteY5" fmla="*/ 0 h 6908800"/>
              <a:gd name="connsiteX0" fmla="*/ 2834640 w 4378960"/>
              <a:gd name="connsiteY0" fmla="*/ 0 h 6908800"/>
              <a:gd name="connsiteX1" fmla="*/ 4358640 w 4378960"/>
              <a:gd name="connsiteY1" fmla="*/ 20320 h 6908800"/>
              <a:gd name="connsiteX2" fmla="*/ 4357939 w 4378960"/>
              <a:gd name="connsiteY2" fmla="*/ 6807200 h 6908800"/>
              <a:gd name="connsiteX3" fmla="*/ 4378960 w 4378960"/>
              <a:gd name="connsiteY3" fmla="*/ 6908800 h 6908800"/>
              <a:gd name="connsiteX4" fmla="*/ 0 w 4378960"/>
              <a:gd name="connsiteY4" fmla="*/ 6898640 h 6908800"/>
              <a:gd name="connsiteX5" fmla="*/ 2834640 w 4378960"/>
              <a:gd name="connsiteY5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8960" h="6908800">
                <a:moveTo>
                  <a:pt x="2834640" y="0"/>
                </a:moveTo>
                <a:lnTo>
                  <a:pt x="4358640" y="20320"/>
                </a:lnTo>
                <a:cubicBezTo>
                  <a:pt x="4358406" y="2282613"/>
                  <a:pt x="4358173" y="4544907"/>
                  <a:pt x="4357939" y="6807200"/>
                </a:cubicBezTo>
                <a:lnTo>
                  <a:pt x="4378960" y="6908800"/>
                </a:lnTo>
                <a:lnTo>
                  <a:pt x="0" y="6898640"/>
                </a:lnTo>
                <a:lnTo>
                  <a:pt x="2834640" y="0"/>
                </a:lnTo>
                <a:close/>
              </a:path>
            </a:pathLst>
          </a:custGeom>
          <a:solidFill>
            <a:srgbClr val="E4022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highlight>
                <a:srgbClr val="E4022C"/>
              </a:highligh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CB66366-E6A2-47BF-9E39-C85B8CD9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9" y="295846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 PART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7C27DA-9A16-45EA-D4AF-86BE7D55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7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ONNES + IMAGES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5B722B-582C-F227-6B22-198F63A383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41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ONNES + IMAGES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9EF835-8738-9C1C-E2F5-CFD6B5105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ONNES + IMAGES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CA7ED3-0C38-6588-C941-46F500B79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96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ONNES + IMAGES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44A838E-FEEA-37A6-B884-CD9D39718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8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ONNES + IMAGES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3E92BD0-6A9D-6613-5FE4-22AD81FB0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92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2 COLONNES + IMAGES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9889AA-FF0F-6845-3FB0-983500F66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9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+ VID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E6ED607-4EAC-1B19-7A8E-155B0E313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49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+ VID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C39D56-FC2A-4783-31E8-705FAB533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5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+ VID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4CD8FD-B973-5D05-2B6A-DD03FE055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4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662" y="1697398"/>
            <a:ext cx="7657707" cy="238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662" y="4177073"/>
            <a:ext cx="7657707" cy="1653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018D547-1544-4F1E-9A35-319252DB2BCB}"/>
              </a:ext>
            </a:extLst>
          </p:cNvPr>
          <p:cNvSpPr/>
          <p:nvPr userDrawn="1"/>
        </p:nvSpPr>
        <p:spPr>
          <a:xfrm rot="10800000">
            <a:off x="4930218" y="-1"/>
            <a:ext cx="7261781" cy="6857999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879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+ VIDE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FDAA1A0-C51D-0100-468F-7382189EC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12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+ VIDE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8ABE51-3A25-449B-FDBD-A3D4FCA51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81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+ VIDE PART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445D7B8-7F3F-A0D0-AB29-E898FCF52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4935" cy="17784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457B2D-C00F-C000-B0BE-7634B773B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7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91B985A-76BE-831A-68B7-4003D78FB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9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UTRE STYL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2"/>
            <a:ext cx="5839855" cy="38115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C1E808E-3158-D524-E70F-98273B013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19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UTRE STYL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5839855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40D23F-2F8A-2658-303E-7C341CA23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76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UTRE STYL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5839855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DFD6C8-5F4E-B5C9-DCA8-8A795525F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8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UTRE STYLE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5839855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3CBB14-F738-FE6A-BFAF-59EFD5E1B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7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UTRE STYLE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5839855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4EC9CE-3C9F-70F9-BA16-B89C8609F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72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UTRE STYLE PART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961804"/>
            <a:ext cx="5839855" cy="38992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29E791D-C534-9EBA-8359-B728BCC8B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662" y="1697398"/>
            <a:ext cx="7657707" cy="238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662" y="4177073"/>
            <a:ext cx="7657707" cy="1653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018D547-1544-4F1E-9A35-319252DB2BCB}"/>
              </a:ext>
            </a:extLst>
          </p:cNvPr>
          <p:cNvSpPr/>
          <p:nvPr userDrawn="1"/>
        </p:nvSpPr>
        <p:spPr>
          <a:xfrm rot="10800000">
            <a:off x="4930218" y="-1"/>
            <a:ext cx="7261781" cy="6857999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07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UTRE STYLE + IMAG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57400"/>
            <a:ext cx="5839855" cy="38036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6CB1858-14EE-3E07-5875-1168E430F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2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UTRE STYLE + IMAG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57400"/>
            <a:ext cx="5839855" cy="38036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C88904-C719-247C-58C8-8717FBB45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11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UTRE STYLE + IMAG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2"/>
            <a:ext cx="5839855" cy="381158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337614-BF1E-0CA9-E577-57EAFA0B3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13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UTRE STYLE + IMAGE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57400"/>
            <a:ext cx="5839855" cy="38036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B0D4F9-C495-5B34-46BE-90F2C5803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UTRE STYLE + IMAGE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57400"/>
            <a:ext cx="5839855" cy="38036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2082B6-B83C-6343-E8DD-D4E2DABC0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6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UTRE STYLE + IMAGE PART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57400"/>
            <a:ext cx="5839855" cy="38036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6CCC1C-D059-D8FD-5F63-F0847CDD0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9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63B7F1-E02B-452D-B6C2-5D53A06BD11A}"/>
              </a:ext>
            </a:extLst>
          </p:cNvPr>
          <p:cNvSpPr/>
          <p:nvPr userDrawn="1"/>
        </p:nvSpPr>
        <p:spPr>
          <a:xfrm>
            <a:off x="0" y="-196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261" y="690893"/>
            <a:ext cx="886947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E467A6-BCDF-4AE0-AE5F-72E59B1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53395"/>
            <a:ext cx="10515600" cy="823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084305-6C8A-C1EE-29D4-E95B6C40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31" y="3313224"/>
            <a:ext cx="1204935" cy="177840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662" y="1697398"/>
            <a:ext cx="7657707" cy="238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662" y="4177073"/>
            <a:ext cx="7657707" cy="1653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018D547-1544-4F1E-9A35-319252DB2BCB}"/>
              </a:ext>
            </a:extLst>
          </p:cNvPr>
          <p:cNvSpPr/>
          <p:nvPr userDrawn="1"/>
        </p:nvSpPr>
        <p:spPr>
          <a:xfrm rot="10800000">
            <a:off x="4930218" y="-1"/>
            <a:ext cx="7261781" cy="6857999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96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662" y="1697398"/>
            <a:ext cx="7657707" cy="238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662" y="4177073"/>
            <a:ext cx="7657707" cy="1653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018D547-1544-4F1E-9A35-319252DB2BCB}"/>
              </a:ext>
            </a:extLst>
          </p:cNvPr>
          <p:cNvSpPr/>
          <p:nvPr userDrawn="1"/>
        </p:nvSpPr>
        <p:spPr>
          <a:xfrm rot="10800000">
            <a:off x="4930218" y="-1"/>
            <a:ext cx="7261781" cy="685799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62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662" y="1697398"/>
            <a:ext cx="7657707" cy="238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662" y="4177073"/>
            <a:ext cx="7657707" cy="1653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018D547-1544-4F1E-9A35-319252DB2BCB}"/>
              </a:ext>
            </a:extLst>
          </p:cNvPr>
          <p:cNvSpPr/>
          <p:nvPr userDrawn="1"/>
        </p:nvSpPr>
        <p:spPr>
          <a:xfrm rot="10800000">
            <a:off x="4930218" y="-1"/>
            <a:ext cx="7261781" cy="6857999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38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ART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662" y="1697398"/>
            <a:ext cx="7657707" cy="238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662" y="4177073"/>
            <a:ext cx="7657707" cy="1653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018D547-1544-4F1E-9A35-319252DB2BCB}"/>
              </a:ext>
            </a:extLst>
          </p:cNvPr>
          <p:cNvSpPr/>
          <p:nvPr userDrawn="1"/>
        </p:nvSpPr>
        <p:spPr>
          <a:xfrm rot="10800000">
            <a:off x="4930218" y="-1"/>
            <a:ext cx="7261781" cy="6857999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38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5B427D-B5B9-EE26-D78C-93817308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88" y="138703"/>
            <a:ext cx="1205847" cy="1778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1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1" r:id="rId2"/>
    <p:sldLayoutId id="214748366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62" r:id="rId9"/>
    <p:sldLayoutId id="2147483677" r:id="rId10"/>
    <p:sldLayoutId id="2147483678" r:id="rId11"/>
    <p:sldLayoutId id="2147483679" r:id="rId12"/>
    <p:sldLayoutId id="2147483680" r:id="rId13"/>
    <p:sldLayoutId id="2147483712" r:id="rId14"/>
    <p:sldLayoutId id="2147483664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65" r:id="rId21"/>
    <p:sldLayoutId id="2147483692" r:id="rId22"/>
    <p:sldLayoutId id="2147483693" r:id="rId23"/>
    <p:sldLayoutId id="2147483694" r:id="rId24"/>
    <p:sldLayoutId id="2147483695" r:id="rId25"/>
    <p:sldLayoutId id="2147483713" r:id="rId26"/>
    <p:sldLayoutId id="2147483666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667" r:id="rId33"/>
    <p:sldLayoutId id="2147483668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669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4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tx1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11631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onlocale.par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3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25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9A4F57-5003-4684-A4A9-A47E22BD7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093" y="2067970"/>
            <a:ext cx="9707911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La mission locale de </a:t>
            </a:r>
            <a:r>
              <a:rPr lang="en-US" sz="4400" dirty="0" err="1">
                <a:solidFill>
                  <a:srgbClr val="FF0000"/>
                </a:solidFill>
              </a:rPr>
              <a:t>paris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073ED4F-58CF-23D8-F389-B9B33462F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288" y="3080605"/>
            <a:ext cx="10405242" cy="96954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600" b="1" dirty="0">
                <a:solidFill>
                  <a:srgbClr val="00849F"/>
                </a:solidFill>
              </a:rPr>
              <a:t>Pour </a:t>
            </a:r>
            <a:r>
              <a:rPr lang="en-US" sz="2600" b="1" dirty="0" err="1">
                <a:solidFill>
                  <a:srgbClr val="00849F"/>
                </a:solidFill>
              </a:rPr>
              <a:t>l’autonomie</a:t>
            </a:r>
            <a:r>
              <a:rPr lang="en-US" sz="2600" b="1" dirty="0">
                <a:solidFill>
                  <a:srgbClr val="00849F"/>
                </a:solidFill>
              </a:rPr>
              <a:t> et </a:t>
            </a:r>
            <a:r>
              <a:rPr lang="en-US" sz="2600" b="1" dirty="0" err="1">
                <a:solidFill>
                  <a:srgbClr val="00849F"/>
                </a:solidFill>
              </a:rPr>
              <a:t>l’insertion</a:t>
            </a:r>
            <a:r>
              <a:rPr lang="en-US" sz="2600" b="1" dirty="0">
                <a:solidFill>
                  <a:srgbClr val="00849F"/>
                </a:solidFill>
              </a:rPr>
              <a:t> </a:t>
            </a:r>
            <a:r>
              <a:rPr lang="en-US" sz="2600" b="1" dirty="0" err="1">
                <a:solidFill>
                  <a:srgbClr val="00849F"/>
                </a:solidFill>
              </a:rPr>
              <a:t>professionnelle</a:t>
            </a:r>
            <a:r>
              <a:rPr lang="en-US" sz="2600" b="1" dirty="0">
                <a:solidFill>
                  <a:srgbClr val="00849F"/>
                </a:solidFill>
              </a:rPr>
              <a:t> des </a:t>
            </a:r>
            <a:r>
              <a:rPr lang="en-US" sz="2600" b="1" dirty="0" err="1">
                <a:solidFill>
                  <a:srgbClr val="00849F"/>
                </a:solidFill>
              </a:rPr>
              <a:t>jeunes</a:t>
            </a:r>
            <a:endParaRPr lang="en-US" sz="2600" b="1" dirty="0">
              <a:solidFill>
                <a:srgbClr val="00849F"/>
              </a:solidFill>
            </a:endParaRPr>
          </a:p>
          <a:p>
            <a:pPr algn="ctr"/>
            <a:endParaRPr lang="en-US" sz="2600" b="1" dirty="0">
              <a:solidFill>
                <a:srgbClr val="00849F"/>
              </a:solidFill>
            </a:endParaRPr>
          </a:p>
          <a:p>
            <a:pPr algn="ctr"/>
            <a:endParaRPr lang="en-US" sz="2600" b="1" dirty="0">
              <a:solidFill>
                <a:srgbClr val="00849F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857616B-D3A5-2A31-428D-384D0B5E0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62" y="270107"/>
            <a:ext cx="889378" cy="13175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80F8DD3-480D-FE36-A66F-301D99E6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989" y="5485997"/>
            <a:ext cx="891011" cy="1035604"/>
          </a:xfrm>
          <a:prstGeom prst="rect">
            <a:avLst/>
          </a:prstGeom>
          <a:noFill/>
        </p:spPr>
      </p:pic>
      <p:pic>
        <p:nvPicPr>
          <p:cNvPr id="19" name="object 14">
            <a:extLst>
              <a:ext uri="{FF2B5EF4-FFF2-40B4-BE49-F238E27FC236}">
                <a16:creationId xmlns:a16="http://schemas.microsoft.com/office/drawing/2014/main" id="{CBC0A6BC-579F-679D-0A52-2343D8AFDFB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9963" y="5554511"/>
            <a:ext cx="1150970" cy="926062"/>
          </a:xfrm>
          <a:prstGeom prst="rect">
            <a:avLst/>
          </a:prstGeom>
        </p:spPr>
      </p:pic>
      <p:pic>
        <p:nvPicPr>
          <p:cNvPr id="16" name="object 11">
            <a:extLst>
              <a:ext uri="{FF2B5EF4-FFF2-40B4-BE49-F238E27FC236}">
                <a16:creationId xmlns:a16="http://schemas.microsoft.com/office/drawing/2014/main" id="{2C32B5F6-6843-7EB7-34B3-5F25C82BB20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4093" y="5443871"/>
            <a:ext cx="990871" cy="772246"/>
          </a:xfrm>
          <a:prstGeom prst="rect">
            <a:avLst/>
          </a:prstGeom>
        </p:spPr>
      </p:pic>
      <p:sp>
        <p:nvSpPr>
          <p:cNvPr id="17" name="object 13">
            <a:extLst>
              <a:ext uri="{FF2B5EF4-FFF2-40B4-BE49-F238E27FC236}">
                <a16:creationId xmlns:a16="http://schemas.microsoft.com/office/drawing/2014/main" id="{BCE352B7-B214-90A3-543F-9188E5213108}"/>
              </a:ext>
            </a:extLst>
          </p:cNvPr>
          <p:cNvSpPr txBox="1"/>
          <p:nvPr/>
        </p:nvSpPr>
        <p:spPr>
          <a:xfrm>
            <a:off x="1245468" y="6358287"/>
            <a:ext cx="1032246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fr-FR" sz="700" b="1" spc="-10">
                <a:latin typeface="Trebuchet MS"/>
                <a:cs typeface="Trebuchet MS"/>
              </a:rPr>
              <a:t>U</a:t>
            </a:r>
            <a:r>
              <a:rPr lang="fr-FR" sz="700" b="1" spc="-5">
                <a:latin typeface="Trebuchet MS"/>
                <a:cs typeface="Trebuchet MS"/>
              </a:rPr>
              <a:t>N</a:t>
            </a:r>
            <a:r>
              <a:rPr lang="fr-FR" sz="700" b="1">
                <a:latin typeface="Trebuchet MS"/>
                <a:cs typeface="Trebuchet MS"/>
              </a:rPr>
              <a:t>I</a:t>
            </a:r>
            <a:r>
              <a:rPr lang="fr-FR" sz="700" b="1" spc="5">
                <a:latin typeface="Trebuchet MS"/>
                <a:cs typeface="Trebuchet MS"/>
              </a:rPr>
              <a:t>O</a:t>
            </a:r>
            <a:r>
              <a:rPr lang="fr-FR" sz="700" b="1">
                <a:latin typeface="Trebuchet MS"/>
                <a:cs typeface="Trebuchet MS"/>
              </a:rPr>
              <a:t>N</a:t>
            </a:r>
            <a:r>
              <a:rPr lang="fr-FR" sz="700" b="1" spc="-20">
                <a:latin typeface="Trebuchet MS"/>
                <a:cs typeface="Trebuchet MS"/>
              </a:rPr>
              <a:t> </a:t>
            </a:r>
            <a:r>
              <a:rPr lang="fr-FR" sz="700" b="1">
                <a:latin typeface="Trebuchet MS"/>
                <a:cs typeface="Trebuchet MS"/>
              </a:rPr>
              <a:t>E</a:t>
            </a:r>
            <a:r>
              <a:rPr lang="fr-FR" sz="700" b="1" spc="-5">
                <a:latin typeface="Trebuchet MS"/>
                <a:cs typeface="Trebuchet MS"/>
              </a:rPr>
              <a:t>U</a:t>
            </a:r>
            <a:r>
              <a:rPr lang="fr-FR" sz="700" b="1">
                <a:latin typeface="Trebuchet MS"/>
                <a:cs typeface="Trebuchet MS"/>
              </a:rPr>
              <a:t>R</a:t>
            </a:r>
            <a:r>
              <a:rPr lang="fr-FR" sz="700" b="1" spc="5">
                <a:latin typeface="Trebuchet MS"/>
                <a:cs typeface="Trebuchet MS"/>
              </a:rPr>
              <a:t>O</a:t>
            </a:r>
            <a:r>
              <a:rPr lang="fr-FR" sz="700" b="1">
                <a:latin typeface="Trebuchet MS"/>
                <a:cs typeface="Trebuchet MS"/>
              </a:rPr>
              <a:t>PEE</a:t>
            </a:r>
            <a:r>
              <a:rPr lang="fr-FR" sz="700" b="1" spc="-5">
                <a:latin typeface="Trebuchet MS"/>
                <a:cs typeface="Trebuchet MS"/>
              </a:rPr>
              <a:t>NNE</a:t>
            </a:r>
            <a:endParaRPr lang="fr-FR" sz="700">
              <a:latin typeface="Trebuchet MS"/>
              <a:cs typeface="Trebuchet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08727-FD85-960A-5B50-EEAC9488F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059" y="5656137"/>
            <a:ext cx="1609725" cy="695325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FR" sz="7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action est cofinancée par le Fonds social européen</a:t>
            </a:r>
            <a:endParaRPr lang="fr-FR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9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306494" y="340509"/>
            <a:ext cx="102512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" sz="3200" dirty="0">
                <a:solidFill>
                  <a:srgbClr val="00849F"/>
                </a:solidFill>
              </a:rPr>
              <a:t>Accéder à son autonomie</a:t>
            </a:r>
            <a:endParaRPr sz="3200" dirty="0">
              <a:solidFill>
                <a:srgbClr val="00849F"/>
              </a:solidFill>
            </a:endParaRPr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428" name="Shape 428"/>
          <p:cNvSpPr txBox="1"/>
          <p:nvPr/>
        </p:nvSpPr>
        <p:spPr>
          <a:xfrm>
            <a:off x="313264" y="1087229"/>
            <a:ext cx="4240842" cy="2496800"/>
          </a:xfrm>
          <a:prstGeom prst="rect">
            <a:avLst/>
          </a:prstGeom>
          <a:gradFill flip="none" rotWithShape="1">
            <a:gsLst>
              <a:gs pos="0">
                <a:srgbClr val="00849F">
                  <a:tint val="66000"/>
                  <a:satMod val="160000"/>
                </a:srgbClr>
              </a:gs>
              <a:gs pos="50000">
                <a:srgbClr val="00849F">
                  <a:tint val="44500"/>
                  <a:satMod val="160000"/>
                </a:srgbClr>
              </a:gs>
              <a:gs pos="100000">
                <a:srgbClr val="00849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2000" b="1" dirty="0">
                <a:solidFill>
                  <a:schemeClr val="accent1"/>
                </a:solidFill>
                <a:ea typeface="Raleway"/>
                <a:cs typeface="Raleway"/>
                <a:sym typeface="Raleway"/>
              </a:rPr>
              <a:t>Les aides financières </a:t>
            </a:r>
            <a:endParaRPr sz="2000" b="1" dirty="0">
              <a:solidFill>
                <a:schemeClr val="accent1"/>
              </a:solidFill>
              <a:ea typeface="Raleway"/>
              <a:cs typeface="Raleway"/>
              <a:sym typeface="Raleway"/>
            </a:endParaRPr>
          </a:p>
          <a:p>
            <a:pPr marL="228594" indent="-228594">
              <a:lnSpc>
                <a:spcPct val="136363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r" sz="1600" dirty="0">
                <a:ea typeface="Proxima Nova"/>
                <a:cs typeface="Proxima Nova"/>
                <a:sym typeface="Proxima Nova"/>
              </a:rPr>
              <a:t>Chèques mobilité : la région accorde à chaque jeune 80 % du titre de transport  3 fois par an</a:t>
            </a:r>
          </a:p>
          <a:p>
            <a:pPr marL="228594" indent="-228594">
              <a:lnSpc>
                <a:spcPct val="136363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sz="1600" b="1" dirty="0">
                <a:ea typeface="Proxima Nova"/>
                <a:cs typeface="Proxima Nova"/>
                <a:sym typeface="Proxima Nova"/>
              </a:rPr>
              <a:t>Dossiers Fond d’Aide aux Jeunes (FAJ) </a:t>
            </a:r>
            <a:r>
              <a:rPr lang="fr-FR" sz="1600" dirty="0">
                <a:ea typeface="Proxima Nova"/>
                <a:cs typeface="Proxima Nova"/>
                <a:sym typeface="Proxima Nova"/>
              </a:rPr>
              <a:t>en lien avec les Clubs</a:t>
            </a:r>
          </a:p>
          <a:p>
            <a:pPr marL="228594" indent="-228594">
              <a:lnSpc>
                <a:spcPct val="136363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sz="1600" dirty="0">
                <a:ea typeface="Proxima Nova"/>
                <a:cs typeface="Proxima Nova"/>
                <a:sym typeface="Proxima Nova"/>
              </a:rPr>
              <a:t>Allocation PACEA</a:t>
            </a:r>
            <a:endParaRPr lang="fr" sz="1600" dirty="0">
              <a:ea typeface="Proxima Nova"/>
              <a:cs typeface="Proxima Nova"/>
              <a:sym typeface="Proxima Nova"/>
            </a:endParaRPr>
          </a:p>
          <a:p>
            <a:pPr>
              <a:lnSpc>
                <a:spcPct val="136363"/>
              </a:lnSpc>
              <a:buClr>
                <a:srgbClr val="FF0000"/>
              </a:buClr>
              <a:buSzPct val="120000"/>
            </a:pPr>
            <a:endParaRPr sz="1200" dirty="0"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4975556" y="1034937"/>
            <a:ext cx="5934181" cy="2192650"/>
          </a:xfrm>
          <a:prstGeom prst="rect">
            <a:avLst/>
          </a:prstGeom>
          <a:gradFill flip="none" rotWithShape="1">
            <a:gsLst>
              <a:gs pos="0">
                <a:srgbClr val="FDC757">
                  <a:tint val="66000"/>
                  <a:satMod val="160000"/>
                </a:srgbClr>
              </a:gs>
              <a:gs pos="50000">
                <a:srgbClr val="FDC757">
                  <a:tint val="44500"/>
                  <a:satMod val="160000"/>
                </a:srgbClr>
              </a:gs>
              <a:gs pos="100000">
                <a:srgbClr val="FDC75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1600" b="1" dirty="0">
                <a:latin typeface="Raleway" panose="020B0604020202020204" charset="0"/>
                <a:ea typeface="Raleway"/>
                <a:cs typeface="Raleway"/>
                <a:sym typeface="Raleway"/>
              </a:rPr>
              <a:t>   </a:t>
            </a:r>
            <a:r>
              <a:rPr lang="fr" sz="2400" b="1" dirty="0">
                <a:solidFill>
                  <a:schemeClr val="accent1"/>
                </a:solidFill>
                <a:ea typeface="Raleway"/>
                <a:cs typeface="Raleway"/>
                <a:sym typeface="Raleway"/>
              </a:rPr>
              <a:t>La santé  </a:t>
            </a:r>
            <a:endParaRPr lang="fr" sz="1333" b="1" dirty="0">
              <a:solidFill>
                <a:schemeClr val="accent1"/>
              </a:solidFill>
              <a:ea typeface="Raleway"/>
              <a:cs typeface="Raleway"/>
              <a:sym typeface="Raleway"/>
            </a:endParaRPr>
          </a:p>
          <a:p>
            <a:pPr marL="228594" indent="-228594">
              <a:lnSpc>
                <a:spcPct val="11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r" sz="1600" dirty="0">
                <a:sym typeface="Raleway"/>
              </a:rPr>
              <a:t>Accès à des RDV spécifiques jeunes pour des ouvertures de </a:t>
            </a:r>
            <a:r>
              <a:rPr lang="fr" sz="1600" b="1" dirty="0">
                <a:sym typeface="Raleway"/>
              </a:rPr>
              <a:t>droits CPAM    </a:t>
            </a:r>
          </a:p>
          <a:p>
            <a:pPr marL="228594" indent="-228594">
              <a:lnSpc>
                <a:spcPct val="11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r" sz="1600" b="1" dirty="0">
                <a:ea typeface="Proxima Nova"/>
                <a:cs typeface="Proxima Nova"/>
                <a:sym typeface="Proxima Nova"/>
              </a:rPr>
              <a:t>Permanences écoute psychologique </a:t>
            </a:r>
            <a:r>
              <a:rPr lang="fr" sz="1600" dirty="0">
                <a:ea typeface="Proxima Nova"/>
                <a:cs typeface="Proxima Nova"/>
                <a:sym typeface="Proxima Nova"/>
              </a:rPr>
              <a:t>au sein de la ML</a:t>
            </a:r>
          </a:p>
          <a:p>
            <a:pPr marL="228594" indent="-228594">
              <a:lnSpc>
                <a:spcPct val="11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r" sz="1600" dirty="0">
                <a:ea typeface="Proxima Nova"/>
                <a:cs typeface="Proxima Nova"/>
                <a:sym typeface="Proxima Nova"/>
              </a:rPr>
              <a:t>Orientation vers un bilan de santé</a:t>
            </a:r>
          </a:p>
          <a:p>
            <a:pPr marL="228594" indent="-228594">
              <a:lnSpc>
                <a:spcPct val="11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r" sz="1600" dirty="0">
                <a:ea typeface="Proxima Nova"/>
                <a:cs typeface="Proxima Nova"/>
                <a:sym typeface="Proxima Nova"/>
              </a:rPr>
              <a:t>Ateliers bien-être (sophrologie, boxe, kung fu…)</a:t>
            </a:r>
            <a:endParaRPr lang="fr" sz="1400" dirty="0">
              <a:ea typeface="Proxima Nova"/>
              <a:cs typeface="Proxima Nova"/>
              <a:sym typeface="Proxima Nova"/>
            </a:endParaRPr>
          </a:p>
        </p:txBody>
      </p:sp>
      <p:pic>
        <p:nvPicPr>
          <p:cNvPr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881" y="3019290"/>
            <a:ext cx="563225" cy="534439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/>
          <p:nvPr/>
        </p:nvSpPr>
        <p:spPr>
          <a:xfrm>
            <a:off x="7555900" y="3584029"/>
            <a:ext cx="4964167" cy="264505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5" name="Shape 435"/>
          <p:cNvSpPr txBox="1"/>
          <p:nvPr/>
        </p:nvSpPr>
        <p:spPr>
          <a:xfrm>
            <a:off x="313264" y="3879872"/>
            <a:ext cx="6840262" cy="2516986"/>
          </a:xfrm>
          <a:prstGeom prst="rect">
            <a:avLst/>
          </a:prstGeom>
          <a:gradFill flip="none" rotWithShape="1">
            <a:gsLst>
              <a:gs pos="0">
                <a:srgbClr val="63BEA7">
                  <a:tint val="66000"/>
                  <a:satMod val="160000"/>
                </a:srgbClr>
              </a:gs>
              <a:gs pos="50000">
                <a:srgbClr val="63BEA7">
                  <a:tint val="44500"/>
                  <a:satMod val="160000"/>
                </a:srgbClr>
              </a:gs>
              <a:gs pos="100000">
                <a:srgbClr val="63BEA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2400" b="1" dirty="0">
                <a:ea typeface="Raleway"/>
                <a:cs typeface="Raleway"/>
                <a:sym typeface="Raleway"/>
              </a:rPr>
              <a:t>  </a:t>
            </a:r>
            <a:r>
              <a:rPr lang="fr" sz="2400" b="1" dirty="0">
                <a:solidFill>
                  <a:schemeClr val="accent1"/>
                </a:solidFill>
                <a:ea typeface="Raleway"/>
                <a:cs typeface="Raleway"/>
                <a:sym typeface="Raleway"/>
              </a:rPr>
              <a:t>Le logement </a:t>
            </a:r>
            <a:endParaRPr sz="1333" b="1" dirty="0">
              <a:ea typeface="Raleway"/>
              <a:cs typeface="Raleway"/>
              <a:sym typeface="Raleway"/>
            </a:endParaRPr>
          </a:p>
          <a:p>
            <a:pPr marL="228594" indent="-228594" algn="just">
              <a:lnSpc>
                <a:spcPct val="136363"/>
              </a:lnSpc>
              <a:buClr>
                <a:srgbClr val="FF0000"/>
              </a:buClr>
              <a:buSzPct val="114000"/>
              <a:buFont typeface="Wingdings" panose="05000000000000000000" pitchFamily="2" charset="2"/>
              <a:buChar char="§"/>
            </a:pPr>
            <a:r>
              <a:rPr lang="fr-FR" sz="1600" dirty="0">
                <a:ea typeface="Proxima Nova"/>
                <a:cs typeface="Proxima Nova"/>
                <a:sym typeface="Proxima Nova"/>
              </a:rPr>
              <a:t>Information et conseils sur les aides, les dispositifs, le droit au logement</a:t>
            </a:r>
          </a:p>
          <a:p>
            <a:pPr marL="228594" indent="-228594" algn="just">
              <a:lnSpc>
                <a:spcPct val="136363"/>
              </a:lnSpc>
              <a:buClr>
                <a:srgbClr val="FF0000"/>
              </a:buClr>
              <a:buSzPct val="114000"/>
              <a:buFont typeface="Wingdings" panose="05000000000000000000" pitchFamily="2" charset="2"/>
              <a:buChar char="§"/>
            </a:pPr>
            <a:r>
              <a:rPr lang="fr" sz="1600" dirty="0">
                <a:ea typeface="Proxima Nova"/>
                <a:cs typeface="Proxima Nova"/>
                <a:sym typeface="Proxima Nova"/>
              </a:rPr>
              <a:t>Orientation sur les ateliers collectifs d’aide à la recherche de logement </a:t>
            </a:r>
          </a:p>
          <a:p>
            <a:pPr marL="228594" indent="-228594" algn="just">
              <a:lnSpc>
                <a:spcPct val="136363"/>
              </a:lnSpc>
              <a:buClr>
                <a:srgbClr val="FF0000"/>
              </a:buClr>
              <a:buSzPct val="114000"/>
              <a:buFont typeface="Wingdings" panose="05000000000000000000" pitchFamily="2" charset="2"/>
              <a:buChar char="§"/>
            </a:pPr>
            <a:r>
              <a:rPr lang="fr" sz="1600" dirty="0">
                <a:ea typeface="Proxima Nova"/>
                <a:cs typeface="Proxima Nova"/>
                <a:sym typeface="Proxima Nova"/>
              </a:rPr>
              <a:t>Orientation vers le CLLAJ (Comité Local pour le Logement </a:t>
            </a:r>
          </a:p>
          <a:p>
            <a:pPr marL="273050" indent="-273050" algn="just">
              <a:lnSpc>
                <a:spcPct val="136363"/>
              </a:lnSpc>
              <a:buClr>
                <a:srgbClr val="FF0000"/>
              </a:buClr>
              <a:buSzPct val="114000"/>
            </a:pPr>
            <a:r>
              <a:rPr lang="fr" sz="1600" dirty="0">
                <a:ea typeface="Proxima Nova"/>
                <a:cs typeface="Proxima Nova"/>
                <a:sym typeface="Proxima Nova"/>
              </a:rPr>
              <a:t>	Autonome des Jeunes)</a:t>
            </a:r>
            <a:endParaRPr sz="1600" dirty="0">
              <a:ea typeface="Proxima Nova"/>
              <a:cs typeface="Proxima Nova"/>
              <a:sym typeface="Proxima Nova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7328775" y="3375455"/>
            <a:ext cx="4333033" cy="3021403"/>
          </a:xfrm>
          <a:prstGeom prst="rect">
            <a:avLst/>
          </a:prstGeom>
          <a:solidFill>
            <a:srgbClr val="EDDCD3"/>
          </a:solidFill>
          <a:ln>
            <a:solidFill>
              <a:srgbClr val="FF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8" name="Shape 438"/>
          <p:cNvSpPr txBox="1"/>
          <p:nvPr/>
        </p:nvSpPr>
        <p:spPr>
          <a:xfrm>
            <a:off x="7467025" y="4475594"/>
            <a:ext cx="4129903" cy="1366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fr" sz="1600" dirty="0">
              <a:ea typeface="Proxima Nova"/>
              <a:cs typeface="Proxima Nova"/>
              <a:sym typeface="Proxima Nova"/>
            </a:endParaRPr>
          </a:p>
          <a:p>
            <a:pPr marL="285750" indent="-285750">
              <a:lnSpc>
                <a:spcPct val="115000"/>
              </a:lnSpc>
              <a:buClr>
                <a:srgbClr val="E4022C"/>
              </a:buClr>
              <a:buFont typeface="Wingdings" panose="05000000000000000000" pitchFamily="2" charset="2"/>
              <a:buChar char="§"/>
            </a:pPr>
            <a:endParaRPr lang="fr" sz="1600" dirty="0">
              <a:ea typeface="Proxima Nova"/>
              <a:cs typeface="Proxima Nova"/>
              <a:sym typeface="Proxima Nova"/>
            </a:endParaRPr>
          </a:p>
          <a:p>
            <a:pPr marL="285750" indent="-285750">
              <a:lnSpc>
                <a:spcPct val="115000"/>
              </a:lnSpc>
              <a:buClr>
                <a:srgbClr val="E4022C"/>
              </a:buClr>
              <a:buFont typeface="Wingdings" panose="05000000000000000000" pitchFamily="2" charset="2"/>
              <a:buChar char="§"/>
            </a:pPr>
            <a:r>
              <a:rPr lang="fr" sz="1600" dirty="0">
                <a:ea typeface="Proxima Nova"/>
                <a:cs typeface="Proxima Nova"/>
                <a:sym typeface="Proxima Nova"/>
              </a:rPr>
              <a:t>Organisations de visites avec Paris-Musées et la Ville de Paris</a:t>
            </a:r>
          </a:p>
          <a:p>
            <a:pPr marL="285750" indent="-285750">
              <a:lnSpc>
                <a:spcPct val="115000"/>
              </a:lnSpc>
              <a:buClr>
                <a:srgbClr val="E4022C"/>
              </a:buClr>
              <a:buFont typeface="Wingdings" panose="05000000000000000000" pitchFamily="2" charset="2"/>
              <a:buChar char="§"/>
            </a:pPr>
            <a:r>
              <a:rPr lang="fr" sz="1600" dirty="0">
                <a:ea typeface="Proxima Nova"/>
                <a:cs typeface="Proxima Nova"/>
                <a:sym typeface="Proxima Nova"/>
              </a:rPr>
              <a:t>Organisations d’événements sportifs</a:t>
            </a:r>
          </a:p>
          <a:p>
            <a:pPr>
              <a:lnSpc>
                <a:spcPct val="115000"/>
              </a:lnSpc>
              <a:buClr>
                <a:srgbClr val="E4022C"/>
              </a:buClr>
            </a:pPr>
            <a:endParaRPr lang="fr" sz="1600" dirty="0"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</a:pPr>
            <a:r>
              <a:rPr lang="fr" sz="1600" b="1" i="1" dirty="0">
                <a:ea typeface="Proxima Nova"/>
                <a:cs typeface="Proxima Nova"/>
                <a:sym typeface="Wingdings" panose="05000000000000000000" pitchFamily="2" charset="2"/>
              </a:rPr>
              <a:t>   </a:t>
            </a:r>
            <a:r>
              <a:rPr lang="fr" sz="1600" b="1" i="1" dirty="0">
                <a:ea typeface="Proxima Nova"/>
                <a:cs typeface="Proxima Nova"/>
                <a:sym typeface="Proxima Nova"/>
              </a:rPr>
              <a:t>Quartiers d’été</a:t>
            </a:r>
            <a:endParaRPr sz="1600" b="1" i="1" dirty="0">
              <a:ea typeface="Proxima Nova"/>
              <a:cs typeface="Proxima Nova"/>
              <a:sym typeface="Proxima Nova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8017203" y="3820221"/>
            <a:ext cx="2508400" cy="32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2400" b="1" dirty="0">
                <a:solidFill>
                  <a:schemeClr val="accent1"/>
                </a:solidFill>
                <a:ea typeface="Raleway"/>
                <a:cs typeface="Raleway"/>
                <a:sym typeface="Raleway"/>
              </a:rPr>
              <a:t>Culture</a:t>
            </a:r>
            <a:r>
              <a:rPr lang="fr" sz="2400" b="1">
                <a:solidFill>
                  <a:schemeClr val="accent1"/>
                </a:solidFill>
                <a:ea typeface="Raleway"/>
                <a:cs typeface="Raleway"/>
                <a:sym typeface="Raleway"/>
              </a:rPr>
              <a:t>, </a:t>
            </a:r>
          </a:p>
          <a:p>
            <a:pPr>
              <a:lnSpc>
                <a:spcPct val="115000"/>
              </a:lnSpc>
            </a:pPr>
            <a:r>
              <a:rPr lang="fr" sz="2400" b="1">
                <a:solidFill>
                  <a:schemeClr val="accent1"/>
                </a:solidFill>
                <a:ea typeface="Raleway"/>
                <a:cs typeface="Raleway"/>
                <a:sym typeface="Raleway"/>
              </a:rPr>
              <a:t>Sport et Citoyenneté</a:t>
            </a:r>
            <a:endParaRPr sz="2400" dirty="0">
              <a:solidFill>
                <a:schemeClr val="accent1"/>
              </a:solidFill>
            </a:endParaRPr>
          </a:p>
        </p:txBody>
      </p:sp>
      <p:pic>
        <p:nvPicPr>
          <p:cNvPr id="9" name="Graphique 8" descr="Médical avec un remplissage uni">
            <a:extLst>
              <a:ext uri="{FF2B5EF4-FFF2-40B4-BE49-F238E27FC236}">
                <a16:creationId xmlns:a16="http://schemas.microsoft.com/office/drawing/2014/main" id="{696D967E-70CE-2B1E-94B6-B37D44E28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5982" y="1034937"/>
            <a:ext cx="819241" cy="819241"/>
          </a:xfrm>
          <a:prstGeom prst="rect">
            <a:avLst/>
          </a:prstGeom>
        </p:spPr>
      </p:pic>
      <p:pic>
        <p:nvPicPr>
          <p:cNvPr id="11" name="Graphique 10" descr="Maison avec un remplissage uni">
            <a:extLst>
              <a:ext uri="{FF2B5EF4-FFF2-40B4-BE49-F238E27FC236}">
                <a16:creationId xmlns:a16="http://schemas.microsoft.com/office/drawing/2014/main" id="{AA023235-962D-43E1-8A75-42C232C93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7240" y="3685005"/>
            <a:ext cx="767515" cy="767515"/>
          </a:xfrm>
          <a:prstGeom prst="rect">
            <a:avLst/>
          </a:prstGeom>
        </p:spPr>
      </p:pic>
      <p:pic>
        <p:nvPicPr>
          <p:cNvPr id="25" name="Graphique 24" descr="Drame avec un remplissage uni">
            <a:extLst>
              <a:ext uri="{FF2B5EF4-FFF2-40B4-BE49-F238E27FC236}">
                <a16:creationId xmlns:a16="http://schemas.microsoft.com/office/drawing/2014/main" id="{D56095A2-FCCD-5670-3255-4872769D8C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28775" y="3380335"/>
            <a:ext cx="688428" cy="688428"/>
          </a:xfrm>
          <a:prstGeom prst="rect">
            <a:avLst/>
          </a:prstGeom>
        </p:spPr>
      </p:pic>
      <p:pic>
        <p:nvPicPr>
          <p:cNvPr id="27" name="Graphique 26" descr="Golf avec un remplissage uni">
            <a:extLst>
              <a:ext uri="{FF2B5EF4-FFF2-40B4-BE49-F238E27FC236}">
                <a16:creationId xmlns:a16="http://schemas.microsoft.com/office/drawing/2014/main" id="{62DEB036-64E6-8B81-B571-437BFAFD58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4616" y="5832437"/>
            <a:ext cx="684624" cy="6846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FD390-EBC0-4410-8BED-E3597B39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34" y="347327"/>
            <a:ext cx="4847970" cy="871874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849F"/>
                </a:solidFill>
              </a:rPr>
              <a:t>Être accompagné</a:t>
            </a:r>
            <a:endParaRPr lang="fr-FR" sz="3200" dirty="0"/>
          </a:p>
        </p:txBody>
      </p:sp>
      <p:sp>
        <p:nvSpPr>
          <p:cNvPr id="4" name="Shape 173">
            <a:extLst>
              <a:ext uri="{FF2B5EF4-FFF2-40B4-BE49-F238E27FC236}">
                <a16:creationId xmlns:a16="http://schemas.microsoft.com/office/drawing/2014/main" id="{ED5B9D35-4B58-20D0-E669-252C0D88E0A6}"/>
              </a:ext>
            </a:extLst>
          </p:cNvPr>
          <p:cNvSpPr txBox="1"/>
          <p:nvPr/>
        </p:nvSpPr>
        <p:spPr>
          <a:xfrm>
            <a:off x="743533" y="1072056"/>
            <a:ext cx="10113653" cy="69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E4022C"/>
                </a:solidFill>
                <a:ea typeface="Proxima Nova"/>
                <a:cs typeface="Proxima Nova"/>
                <a:sym typeface="Proxima Nova"/>
              </a:rPr>
              <a:t>Dans le cadre d’un PACEA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Parcours d’Accompagnement Contractualisé vers l’Emploi et l’Autonomie</a:t>
            </a:r>
            <a:endParaRPr lang="fr-FR" sz="2800" b="1" dirty="0">
              <a:solidFill>
                <a:schemeClr val="accent3">
                  <a:lumMod val="75000"/>
                </a:schemeClr>
              </a:solidFill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Image 5" descr="Une image contenant personne, fournitures de bureau, habits, Article de bureau&#10;&#10;Description générée automatiquement">
            <a:extLst>
              <a:ext uri="{FF2B5EF4-FFF2-40B4-BE49-F238E27FC236}">
                <a16:creationId xmlns:a16="http://schemas.microsoft.com/office/drawing/2014/main" id="{D7AC1CB0-ACEA-1FA7-27FC-C673F5A00C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31907" y="2550638"/>
            <a:ext cx="3616537" cy="2411024"/>
          </a:xfrm>
          <a:prstGeom prst="rect">
            <a:avLst/>
          </a:prstGeom>
        </p:spPr>
      </p:pic>
      <p:pic>
        <p:nvPicPr>
          <p:cNvPr id="16" name="Image 15" descr="Horloge marron minimaliste">
            <a:extLst>
              <a:ext uri="{FF2B5EF4-FFF2-40B4-BE49-F238E27FC236}">
                <a16:creationId xmlns:a16="http://schemas.microsoft.com/office/drawing/2014/main" id="{12CDDE3C-5D25-40AF-5448-61D118C542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06" y="2223674"/>
            <a:ext cx="1429408" cy="107205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F18831F-4BC6-68DA-2E6F-CA4F3D88BAAC}"/>
              </a:ext>
            </a:extLst>
          </p:cNvPr>
          <p:cNvSpPr txBox="1"/>
          <p:nvPr/>
        </p:nvSpPr>
        <p:spPr>
          <a:xfrm>
            <a:off x="1215406" y="3295730"/>
            <a:ext cx="142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849F"/>
                </a:solidFill>
              </a:rPr>
              <a:t>2 ans </a:t>
            </a:r>
            <a:r>
              <a:rPr lang="fr-FR" dirty="0"/>
              <a:t>maximum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20FBBBA-77C8-8DA8-DB8D-8240A86D9BB8}"/>
              </a:ext>
            </a:extLst>
          </p:cNvPr>
          <p:cNvSpPr txBox="1"/>
          <p:nvPr/>
        </p:nvSpPr>
        <p:spPr>
          <a:xfrm>
            <a:off x="3972320" y="1874644"/>
            <a:ext cx="494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849F"/>
                </a:solidFill>
              </a:rPr>
              <a:t>Un contrat d’engagement réciproque entre le jeune et la Mission Locale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A684EB0-C2B4-E5A4-072B-218F204F501E}"/>
              </a:ext>
            </a:extLst>
          </p:cNvPr>
          <p:cNvSpPr txBox="1"/>
          <p:nvPr/>
        </p:nvSpPr>
        <p:spPr>
          <a:xfrm>
            <a:off x="798785" y="5054248"/>
            <a:ext cx="332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849F"/>
                </a:solidFill>
              </a:rPr>
              <a:t>Une aide financière ponctuelle </a:t>
            </a:r>
          </a:p>
          <a:p>
            <a:r>
              <a:rPr lang="fr-FR" dirty="0"/>
              <a:t>selon le parcours et la situation sociale du jeune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7A3A112-6F4C-0F5E-E694-1142D1362153}"/>
              </a:ext>
            </a:extLst>
          </p:cNvPr>
          <p:cNvSpPr txBox="1"/>
          <p:nvPr/>
        </p:nvSpPr>
        <p:spPr>
          <a:xfrm>
            <a:off x="4421549" y="5021489"/>
            <a:ext cx="4339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849F"/>
                </a:solidFill>
              </a:rPr>
              <a:t>Un parcours selon les besoins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Période de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Mise en situation 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Missions d’intérim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Service civique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Emploi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B2AF6FD-903F-F4A3-AFF6-6DE8211DE1D8}"/>
              </a:ext>
            </a:extLst>
          </p:cNvPr>
          <p:cNvSpPr txBox="1"/>
          <p:nvPr/>
        </p:nvSpPr>
        <p:spPr>
          <a:xfrm>
            <a:off x="8684066" y="2481834"/>
            <a:ext cx="165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849F"/>
                </a:solidFill>
              </a:rPr>
              <a:t>Des points réguliers</a:t>
            </a:r>
          </a:p>
        </p:txBody>
      </p:sp>
      <p:pic>
        <p:nvPicPr>
          <p:cNvPr id="34" name="Image 33" descr="Sablier sur arrière-plan blanc">
            <a:extLst>
              <a:ext uri="{FF2B5EF4-FFF2-40B4-BE49-F238E27FC236}">
                <a16:creationId xmlns:a16="http://schemas.microsoft.com/office/drawing/2014/main" id="{07D80770-9EB6-2AD4-5CA1-4B488828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7759" flipV="1">
            <a:off x="9155494" y="3134358"/>
            <a:ext cx="707266" cy="1184443"/>
          </a:xfrm>
          <a:prstGeom prst="rect">
            <a:avLst/>
          </a:prstGeom>
        </p:spPr>
      </p:pic>
      <p:pic>
        <p:nvPicPr>
          <p:cNvPr id="36" name="Image 35" descr="Pierres de gué rondes placées dans l'eau">
            <a:extLst>
              <a:ext uri="{FF2B5EF4-FFF2-40B4-BE49-F238E27FC236}">
                <a16:creationId xmlns:a16="http://schemas.microsoft.com/office/drawing/2014/main" id="{A0A486B7-7006-111A-5B7E-73DB66B5D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5" y="5290906"/>
            <a:ext cx="1650124" cy="99007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031FFF85-1599-ED3B-8105-69EF0FA0421E}"/>
              </a:ext>
            </a:extLst>
          </p:cNvPr>
          <p:cNvSpPr txBox="1"/>
          <p:nvPr/>
        </p:nvSpPr>
        <p:spPr>
          <a:xfrm>
            <a:off x="10157409" y="2612508"/>
            <a:ext cx="1399554" cy="1477328"/>
          </a:xfrm>
          <a:prstGeom prst="rect">
            <a:avLst/>
          </a:prstGeom>
          <a:noFill/>
          <a:ln>
            <a:solidFill>
              <a:srgbClr val="00849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dirty="0"/>
              <a:t>Avec un conseiller pour soutenir son projet</a:t>
            </a:r>
          </a:p>
        </p:txBody>
      </p:sp>
      <p:pic>
        <p:nvPicPr>
          <p:cNvPr id="38" name="Shape 432">
            <a:extLst>
              <a:ext uri="{FF2B5EF4-FFF2-40B4-BE49-F238E27FC236}">
                <a16:creationId xmlns:a16="http://schemas.microsoft.com/office/drawing/2014/main" id="{97A7BA08-DC36-FD15-D937-6F87FC422DB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859" y="4627748"/>
            <a:ext cx="426500" cy="42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54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78948-0A7E-45BD-97D7-A17F2462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56" y="167392"/>
            <a:ext cx="5615152" cy="734079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849F"/>
                </a:solidFill>
              </a:rPr>
              <a:t>Être accompagné</a:t>
            </a:r>
          </a:p>
        </p:txBody>
      </p:sp>
      <p:sp>
        <p:nvSpPr>
          <p:cNvPr id="4" name="Shape 173">
            <a:extLst>
              <a:ext uri="{FF2B5EF4-FFF2-40B4-BE49-F238E27FC236}">
                <a16:creationId xmlns:a16="http://schemas.microsoft.com/office/drawing/2014/main" id="{446BA10B-6C5F-4396-80AA-49440105407C}"/>
              </a:ext>
            </a:extLst>
          </p:cNvPr>
          <p:cNvSpPr txBox="1"/>
          <p:nvPr/>
        </p:nvSpPr>
        <p:spPr>
          <a:xfrm>
            <a:off x="454571" y="744372"/>
            <a:ext cx="10250214" cy="52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E4022C"/>
                </a:solidFill>
                <a:ea typeface="Proxima Nova"/>
                <a:cs typeface="Proxima Nova"/>
                <a:sym typeface="Proxima Nova"/>
              </a:rPr>
              <a:t>Dans le cadre d’un Contrat d’engagement Jeune</a:t>
            </a:r>
            <a:r>
              <a:rPr lang="fr-FR" b="1" dirty="0">
                <a:solidFill>
                  <a:srgbClr val="E4022C"/>
                </a:solidFill>
                <a:ea typeface="Proxima Nova"/>
                <a:cs typeface="Proxima Nova"/>
                <a:sym typeface="Proxima Nova"/>
              </a:rPr>
              <a:t> (depuis 2022)</a:t>
            </a:r>
            <a:endParaRPr lang="fr-FR" sz="2400" b="1" dirty="0">
              <a:solidFill>
                <a:srgbClr val="E4022C"/>
              </a:solidFill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D13905BB-26CA-41B4-916A-2C7CD9C1BDAE}"/>
              </a:ext>
            </a:extLst>
          </p:cNvPr>
          <p:cNvSpPr/>
          <p:nvPr/>
        </p:nvSpPr>
        <p:spPr>
          <a:xfrm>
            <a:off x="11381760" y="6333120"/>
            <a:ext cx="729600" cy="5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>
            <a:noAutofit/>
          </a:bodyPr>
          <a:lstStyle/>
          <a:p>
            <a:pPr algn="r">
              <a:lnSpc>
                <a:spcPct val="100000"/>
              </a:lnSpc>
            </a:pPr>
            <a:fld id="{5BCF007B-35E3-449C-9AA7-209FECCF8207}" type="slidenum">
              <a:rPr lang="fr-FR" sz="1067" spc="-1">
                <a:solidFill>
                  <a:srgbClr val="595959"/>
                </a:solidFill>
                <a:latin typeface="Raleway" panose="020B0604020202020204" charset="0"/>
                <a:ea typeface="Lato"/>
              </a:rPr>
              <a:t>12</a:t>
            </a:fld>
            <a:endParaRPr lang="fr-FR" sz="1067" spc="-1" dirty="0">
              <a:latin typeface="Raleway" panose="020B060402020202020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3B8DA0E-3362-2865-959C-B68CAB84F2EC}"/>
              </a:ext>
            </a:extLst>
          </p:cNvPr>
          <p:cNvSpPr/>
          <p:nvPr/>
        </p:nvSpPr>
        <p:spPr>
          <a:xfrm>
            <a:off x="796156" y="1402648"/>
            <a:ext cx="9567044" cy="987972"/>
          </a:xfrm>
          <a:prstGeom prst="roundRect">
            <a:avLst/>
          </a:prstGeom>
          <a:gradFill flip="none" rotWithShape="1">
            <a:gsLst>
              <a:gs pos="0">
                <a:srgbClr val="63BEA7">
                  <a:tint val="66000"/>
                  <a:satMod val="160000"/>
                </a:srgbClr>
              </a:gs>
              <a:gs pos="50000">
                <a:srgbClr val="63BEA7">
                  <a:tint val="44500"/>
                  <a:satMod val="160000"/>
                </a:srgbClr>
              </a:gs>
              <a:gs pos="100000">
                <a:srgbClr val="63BEA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</a:rPr>
              <a:t>Parcours d’accompagnement intensif d’une durée de 6 à 12 mois renouvelable sous condition jusqu’à 18 mois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3022AED-9CF2-B199-8677-92EDE04C64F2}"/>
              </a:ext>
            </a:extLst>
          </p:cNvPr>
          <p:cNvSpPr/>
          <p:nvPr/>
        </p:nvSpPr>
        <p:spPr>
          <a:xfrm>
            <a:off x="796156" y="2553963"/>
            <a:ext cx="9567044" cy="1010205"/>
          </a:xfrm>
          <a:prstGeom prst="roundRect">
            <a:avLst/>
          </a:prstGeom>
          <a:gradFill flip="none" rotWithShape="1">
            <a:gsLst>
              <a:gs pos="0">
                <a:srgbClr val="00849F">
                  <a:tint val="66000"/>
                  <a:satMod val="160000"/>
                </a:srgbClr>
              </a:gs>
              <a:gs pos="50000">
                <a:srgbClr val="00849F">
                  <a:tint val="44500"/>
                  <a:satMod val="160000"/>
                </a:srgbClr>
              </a:gs>
              <a:gs pos="100000">
                <a:srgbClr val="00849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</a:rPr>
              <a:t>Un engagement du jeune à se mobiliser 15h à 20h par semaine dans des démarches d’insertion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4B7774-4AEB-0C4C-E2AB-99AA0235ADC4}"/>
              </a:ext>
            </a:extLst>
          </p:cNvPr>
          <p:cNvSpPr/>
          <p:nvPr/>
        </p:nvSpPr>
        <p:spPr>
          <a:xfrm>
            <a:off x="796156" y="4597738"/>
            <a:ext cx="9567044" cy="586092"/>
          </a:xfrm>
          <a:prstGeom prst="roundRect">
            <a:avLst/>
          </a:prstGeom>
          <a:solidFill>
            <a:srgbClr val="DE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b="1" dirty="0">
                <a:solidFill>
                  <a:schemeClr val="tx1"/>
                </a:solidFill>
              </a:rPr>
              <a:t>Un club d’intégration de 2 semaines de collectif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87151C0-9CFB-25A6-C948-5F64CFC359EA}"/>
              </a:ext>
            </a:extLst>
          </p:cNvPr>
          <p:cNvSpPr/>
          <p:nvPr/>
        </p:nvSpPr>
        <p:spPr>
          <a:xfrm>
            <a:off x="796156" y="3816899"/>
            <a:ext cx="9567044" cy="509318"/>
          </a:xfrm>
          <a:prstGeom prst="roundRect">
            <a:avLst/>
          </a:prstGeom>
          <a:gradFill flip="none" rotWithShape="1">
            <a:gsLst>
              <a:gs pos="0">
                <a:srgbClr val="FDC757">
                  <a:tint val="66000"/>
                  <a:satMod val="160000"/>
                </a:srgbClr>
              </a:gs>
              <a:gs pos="50000">
                <a:srgbClr val="FDC757">
                  <a:tint val="44500"/>
                  <a:satMod val="160000"/>
                </a:srgbClr>
              </a:gs>
              <a:gs pos="100000">
                <a:srgbClr val="FDC75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</a:rPr>
              <a:t>Une allocation de 212€ pour les mineurs à 528€ par mois pour les majeurs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5CFB9FC-7C3F-9E92-4EFE-E74870B4D533}"/>
              </a:ext>
            </a:extLst>
          </p:cNvPr>
          <p:cNvSpPr/>
          <p:nvPr/>
        </p:nvSpPr>
        <p:spPr>
          <a:xfrm>
            <a:off x="796156" y="5455352"/>
            <a:ext cx="9567044" cy="877768"/>
          </a:xfrm>
          <a:prstGeom prst="roundRect">
            <a:avLst/>
          </a:prstGeom>
          <a:gradFill flip="none" rotWithShape="1">
            <a:gsLst>
              <a:gs pos="0">
                <a:srgbClr val="E4022C">
                  <a:tint val="66000"/>
                  <a:satMod val="160000"/>
                </a:srgbClr>
              </a:gs>
              <a:gs pos="50000">
                <a:srgbClr val="E4022C">
                  <a:tint val="44500"/>
                  <a:satMod val="160000"/>
                </a:srgbClr>
              </a:gs>
              <a:gs pos="100000">
                <a:srgbClr val="E4022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Un accompagnement par un conseiller unique tout au long du parcours</a:t>
            </a:r>
          </a:p>
        </p:txBody>
      </p:sp>
    </p:spTree>
    <p:extLst>
      <p:ext uri="{BB962C8B-B14F-4D97-AF65-F5344CB8AC3E}">
        <p14:creationId xmlns:p14="http://schemas.microsoft.com/office/powerpoint/2010/main" val="367074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1CADF78-9624-98FF-DB84-28877533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87" y="-11507"/>
            <a:ext cx="10281744" cy="1155169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849F"/>
                </a:solidFill>
              </a:rPr>
              <a:t>Le protocole MLP/Prévention spécialisée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4B5504C-1398-28E6-C37D-688EF5F4EE41}"/>
              </a:ext>
            </a:extLst>
          </p:cNvPr>
          <p:cNvSpPr/>
          <p:nvPr/>
        </p:nvSpPr>
        <p:spPr>
          <a:xfrm>
            <a:off x="6735819" y="2121032"/>
            <a:ext cx="4825562" cy="4337229"/>
          </a:xfrm>
          <a:prstGeom prst="roundRect">
            <a:avLst/>
          </a:prstGeom>
          <a:gradFill flip="none" rotWithShape="1">
            <a:gsLst>
              <a:gs pos="0">
                <a:srgbClr val="63BEA7">
                  <a:tint val="66000"/>
                  <a:satMod val="160000"/>
                </a:srgbClr>
              </a:gs>
              <a:gs pos="50000">
                <a:srgbClr val="63BEA7">
                  <a:tint val="44500"/>
                  <a:satMod val="160000"/>
                </a:srgbClr>
              </a:gs>
              <a:gs pos="100000">
                <a:srgbClr val="63BEA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ourier New" panose="02070309020205020404" pitchFamily="49" charset="0"/>
              <a:buChar char="o"/>
            </a:pPr>
            <a:endParaRPr lang="fr-FR" sz="1800" kern="1200" dirty="0">
              <a:solidFill>
                <a:srgbClr val="00849F"/>
              </a:solidFill>
              <a:ea typeface="+mn-ea"/>
              <a:cs typeface="+mn-cs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" kern="1200" dirty="0">
              <a:solidFill>
                <a:srgbClr val="00849F"/>
              </a:solidFill>
              <a:ea typeface="+mn-ea"/>
              <a:cs typeface="+mn-cs"/>
            </a:endParaRP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ourier New" panose="02070309020205020404" pitchFamily="49" charset="0"/>
              <a:buChar char="o"/>
            </a:pPr>
            <a:r>
              <a:rPr lang="fr-FR" sz="2000" kern="1200" dirty="0">
                <a:solidFill>
                  <a:schemeClr val="tx1"/>
                </a:solidFill>
                <a:ea typeface="+mn-ea"/>
                <a:cs typeface="+mn-cs"/>
              </a:rPr>
              <a:t>Un premier accueil adapté aux jeunes « décrocheurs », harmonisé sur l’ensemble des sites de la MLP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ourier New" panose="02070309020205020404" pitchFamily="49" charset="0"/>
              <a:buChar char="o"/>
            </a:pPr>
            <a:r>
              <a:rPr lang="fr-FR" sz="2000" kern="1200" dirty="0">
                <a:solidFill>
                  <a:schemeClr val="tx1"/>
                </a:solidFill>
                <a:ea typeface="+mn-ea"/>
                <a:cs typeface="+mn-cs"/>
              </a:rPr>
              <a:t>Le repérage et la remobilisation des jeunes déscolarisés les plus éloignés des dispositifs d’insertion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ourier New" panose="02070309020205020404" pitchFamily="49" charset="0"/>
              <a:buChar char="o"/>
            </a:pPr>
            <a:r>
              <a:rPr lang="fr-FR" sz="2000" kern="1200" dirty="0">
                <a:solidFill>
                  <a:schemeClr val="tx1"/>
                </a:solidFill>
                <a:ea typeface="+mn-ea"/>
                <a:cs typeface="+mn-cs"/>
              </a:rPr>
              <a:t>Des méthodes d’accroche adaptées aux profils des jeunes éloignés des dispositifs de droit commun</a:t>
            </a:r>
          </a:p>
          <a:p>
            <a:pPr marL="34290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ourier New" panose="02070309020205020404" pitchFamily="49" charset="0"/>
              <a:buChar char="o"/>
            </a:pPr>
            <a:endParaRPr lang="fr-FR" sz="900" kern="1200" dirty="0">
              <a:solidFill>
                <a:srgbClr val="00849F"/>
              </a:solidFill>
              <a:ea typeface="+mn-ea"/>
              <a:cs typeface="+mn-cs"/>
            </a:endParaRPr>
          </a:p>
          <a:p>
            <a:pPr marL="34290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ourier New" panose="02070309020205020404" pitchFamily="49" charset="0"/>
              <a:buChar char="o"/>
            </a:pPr>
            <a:endParaRPr lang="fr-FR" sz="1800" kern="1200" dirty="0">
              <a:solidFill>
                <a:srgbClr val="00849F"/>
              </a:solidFill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DD8A30-70A1-F3F5-FDD1-13A32833D4CA}"/>
              </a:ext>
            </a:extLst>
          </p:cNvPr>
          <p:cNvSpPr txBox="1"/>
          <p:nvPr/>
        </p:nvSpPr>
        <p:spPr>
          <a:xfrm>
            <a:off x="84083" y="847171"/>
            <a:ext cx="10615448" cy="93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</a:pPr>
            <a:r>
              <a:rPr lang="fr-FR" b="1" dirty="0">
                <a:solidFill>
                  <a:srgbClr val="00849F"/>
                </a:solidFill>
                <a:latin typeface="+mj-lt"/>
              </a:rPr>
              <a:t>Signé en 2015, entre la MLP et la Prévention Spécialisée, il définit des modalités de travail conjointes </a:t>
            </a:r>
            <a:r>
              <a:rPr lang="fr-FR" sz="1600" b="1" i="1" dirty="0">
                <a:solidFill>
                  <a:sysClr val="windowText" lastClr="000000"/>
                </a:solidFill>
                <a:latin typeface="Montserrat (Corps)"/>
              </a:rPr>
              <a:t>à destination des jeunes parisiens éloignés des dispositifs d’insertion professionnelle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8511E3D-A55F-91FD-5D97-9362B1A413A3}"/>
              </a:ext>
            </a:extLst>
          </p:cNvPr>
          <p:cNvSpPr/>
          <p:nvPr/>
        </p:nvSpPr>
        <p:spPr>
          <a:xfrm>
            <a:off x="417787" y="1900315"/>
            <a:ext cx="5425965" cy="2808320"/>
          </a:xfrm>
          <a:prstGeom prst="roundRect">
            <a:avLst/>
          </a:prstGeom>
          <a:gradFill flip="none" rotWithShape="1">
            <a:gsLst>
              <a:gs pos="0">
                <a:srgbClr val="FDC757">
                  <a:tint val="66000"/>
                  <a:satMod val="160000"/>
                </a:srgbClr>
              </a:gs>
              <a:gs pos="50000">
                <a:srgbClr val="FDC757">
                  <a:tint val="44500"/>
                  <a:satMod val="160000"/>
                </a:srgbClr>
              </a:gs>
              <a:gs pos="100000">
                <a:srgbClr val="FDC75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kern="1200" dirty="0">
                <a:solidFill>
                  <a:srgbClr val="E4022C"/>
                </a:solidFill>
                <a:ea typeface="+mn-ea"/>
                <a:cs typeface="+mn-cs"/>
              </a:rPr>
              <a:t>Tours de rue</a:t>
            </a:r>
          </a:p>
          <a:p>
            <a:pPr marL="342900" lvl="0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E4022C"/>
                </a:solidFill>
              </a:rPr>
              <a:t>Actions hors les murs</a:t>
            </a:r>
            <a:endParaRPr lang="fr-FR" sz="1200" b="1" kern="1200" dirty="0">
              <a:solidFill>
                <a:srgbClr val="E4022C"/>
              </a:solidFill>
              <a:ea typeface="+mn-ea"/>
              <a:cs typeface="+mn-cs"/>
            </a:endParaRPr>
          </a:p>
          <a:p>
            <a:pPr marL="342900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E4022C"/>
                </a:solidFill>
              </a:rPr>
              <a:t>Visites de chantiers éducatifs</a:t>
            </a:r>
            <a:endParaRPr lang="fr-FR" sz="1200" b="1" kern="1200" dirty="0">
              <a:solidFill>
                <a:srgbClr val="E4022C"/>
              </a:solidFill>
              <a:ea typeface="+mn-ea"/>
              <a:cs typeface="+mn-cs"/>
            </a:endParaRPr>
          </a:p>
          <a:p>
            <a:pPr marL="342900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E4022C"/>
                </a:solidFill>
              </a:rPr>
              <a:t>Immersions des éducateurs à la MLP</a:t>
            </a:r>
          </a:p>
          <a:p>
            <a:pPr marL="342900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kern="1200" dirty="0">
                <a:solidFill>
                  <a:srgbClr val="E4022C"/>
                </a:solidFill>
                <a:ea typeface="+mn-ea"/>
                <a:cs typeface="+mn-cs"/>
              </a:rPr>
              <a:t>Comités de suivi et d’informat</a:t>
            </a:r>
            <a:r>
              <a:rPr lang="fr-FR" b="1" dirty="0">
                <a:solidFill>
                  <a:srgbClr val="E4022C"/>
                </a:solidFill>
              </a:rPr>
              <a:t>ion</a:t>
            </a:r>
            <a:endParaRPr lang="fr-FR" sz="900" b="1" kern="1200" dirty="0">
              <a:solidFill>
                <a:srgbClr val="E4022C"/>
              </a:solidFill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316815-BEB2-A7E8-8922-D169B2EBB3C0}"/>
              </a:ext>
            </a:extLst>
          </p:cNvPr>
          <p:cNvSpPr txBox="1"/>
          <p:nvPr/>
        </p:nvSpPr>
        <p:spPr>
          <a:xfrm>
            <a:off x="536029" y="4863910"/>
            <a:ext cx="3216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ysClr val="windowText" lastClr="000000"/>
                </a:solidFill>
                <a:latin typeface="Montserrat (Corps)"/>
              </a:rPr>
              <a:t>Jeunes accompagnés par la prévention spécialisée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ysClr val="windowText" lastClr="000000"/>
                </a:solidFill>
                <a:latin typeface="Montserrat (Corps)"/>
              </a:rPr>
              <a:t>et/ou domiciliés dans les quartiers prioritaires</a:t>
            </a:r>
            <a:endParaRPr lang="fr-FR" b="1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68488A68-3937-3B00-3585-DB2B3AAB51DB}"/>
              </a:ext>
            </a:extLst>
          </p:cNvPr>
          <p:cNvSpPr/>
          <p:nvPr/>
        </p:nvSpPr>
        <p:spPr>
          <a:xfrm>
            <a:off x="3888828" y="5454869"/>
            <a:ext cx="536027" cy="378372"/>
          </a:xfrm>
          <a:prstGeom prst="rightArrow">
            <a:avLst/>
          </a:prstGeom>
          <a:solidFill>
            <a:srgbClr val="0084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5C572D2-42F4-2B0A-5CAE-6BEB1E3A4563}"/>
              </a:ext>
            </a:extLst>
          </p:cNvPr>
          <p:cNvSpPr/>
          <p:nvPr/>
        </p:nvSpPr>
        <p:spPr>
          <a:xfrm>
            <a:off x="4744765" y="4828447"/>
            <a:ext cx="1318392" cy="163121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DIP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&amp;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PRIJ</a:t>
            </a:r>
          </a:p>
        </p:txBody>
      </p:sp>
    </p:spTree>
    <p:extLst>
      <p:ext uri="{BB962C8B-B14F-4D97-AF65-F5344CB8AC3E}">
        <p14:creationId xmlns:p14="http://schemas.microsoft.com/office/powerpoint/2010/main" val="170383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1298C28-2218-49FE-A16D-E2900AAA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06" y="155677"/>
            <a:ext cx="5615152" cy="734079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849F"/>
                </a:solidFill>
              </a:rPr>
              <a:t>Des équipes spécifiques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2F9A81-3721-BF83-7D2B-852F4ED9BDD5}"/>
              </a:ext>
            </a:extLst>
          </p:cNvPr>
          <p:cNvSpPr txBox="1"/>
          <p:nvPr/>
        </p:nvSpPr>
        <p:spPr>
          <a:xfrm>
            <a:off x="252249" y="1005287"/>
            <a:ext cx="1072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  <a:cs typeface="Calibri" panose="020F0502020204030204" pitchFamily="34" charset="0"/>
              </a:rPr>
              <a:t>La Mission Locale de Paris par le biais d’équipes dédiées met en œuvre des accompagnements spécifiques, un a</a:t>
            </a:r>
            <a:r>
              <a:rPr lang="fr-FR" b="1" spc="-5" dirty="0">
                <a:latin typeface="Montserrat" panose="00000500000000000000" pitchFamily="2" charset="0"/>
                <a:cs typeface="Trebuchet MS"/>
              </a:rPr>
              <a:t>ccueil différencié et flexible pour toucher le public</a:t>
            </a:r>
            <a:endParaRPr lang="fr-FR" b="1" dirty="0">
              <a:latin typeface="Montserrat" panose="00000500000000000000" pitchFamily="2" charset="0"/>
              <a:cs typeface="Trebuchet MS"/>
            </a:endParaRPr>
          </a:p>
          <a:p>
            <a:endParaRPr lang="fr-FR" sz="20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79D830B-5A68-D18D-B1ED-F45E16EFD8E4}"/>
              </a:ext>
            </a:extLst>
          </p:cNvPr>
          <p:cNvSpPr/>
          <p:nvPr/>
        </p:nvSpPr>
        <p:spPr>
          <a:xfrm>
            <a:off x="732335" y="1943221"/>
            <a:ext cx="4883580" cy="2174130"/>
          </a:xfrm>
          <a:prstGeom prst="roundRect">
            <a:avLst/>
          </a:prstGeom>
          <a:solidFill>
            <a:srgbClr val="0084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latin typeface="+mj-lt"/>
                <a:cs typeface="Calibri" panose="020F0502020204030204" pitchFamily="34" charset="0"/>
              </a:rPr>
              <a:t>Dynamique d’Insertion Professionnelle (DIP)</a:t>
            </a:r>
          </a:p>
          <a:p>
            <a:r>
              <a:rPr lang="fr-FR" sz="1600" dirty="0">
                <a:cs typeface="Calibri" panose="020F0502020204030204" pitchFamily="34" charset="0"/>
              </a:rPr>
              <a:t>6 conseillers et conseillères</a:t>
            </a:r>
          </a:p>
          <a:p>
            <a:r>
              <a:rPr lang="fr-FR" sz="1600" dirty="0">
                <a:cs typeface="Calibri" panose="020F0502020204030204" pitchFamily="34" charset="0"/>
              </a:rPr>
              <a:t>1 assistante de gestion</a:t>
            </a:r>
          </a:p>
          <a:p>
            <a:r>
              <a:rPr lang="fr-FR" sz="1600" dirty="0">
                <a:cs typeface="Calibri" panose="020F0502020204030204" pitchFamily="34" charset="0"/>
              </a:rPr>
              <a:t>1 coordinatrice</a:t>
            </a:r>
          </a:p>
          <a:p>
            <a:r>
              <a:rPr lang="fr-FR" dirty="0">
                <a:cs typeface="Calibri" panose="020F0502020204030204" pitchFamily="34" charset="0"/>
              </a:rPr>
              <a:t>A destination des jeunes relevant de la protection de l’enfance (Prévention spécialisée et ASE)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2953273-D8DE-E304-0A0E-7AF0A6DBD512}"/>
              </a:ext>
            </a:extLst>
          </p:cNvPr>
          <p:cNvSpPr/>
          <p:nvPr/>
        </p:nvSpPr>
        <p:spPr>
          <a:xfrm>
            <a:off x="708687" y="4307470"/>
            <a:ext cx="4883580" cy="2085194"/>
          </a:xfrm>
          <a:prstGeom prst="roundRect">
            <a:avLst/>
          </a:prstGeom>
          <a:gradFill flip="none" rotWithShape="1">
            <a:gsLst>
              <a:gs pos="0">
                <a:srgbClr val="FDC757">
                  <a:tint val="66000"/>
                  <a:satMod val="160000"/>
                </a:srgbClr>
              </a:gs>
              <a:gs pos="50000">
                <a:srgbClr val="FDC757">
                  <a:tint val="44500"/>
                  <a:satMod val="160000"/>
                </a:srgbClr>
              </a:gs>
              <a:gs pos="100000">
                <a:srgbClr val="FDC757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Equipe Obligation de formation</a:t>
            </a:r>
          </a:p>
          <a:p>
            <a:r>
              <a:rPr lang="fr-FR" sz="1600" dirty="0">
                <a:solidFill>
                  <a:schemeClr val="tx1"/>
                </a:solidFill>
                <a:cs typeface="Calibri" panose="020F0502020204030204" pitchFamily="34" charset="0"/>
              </a:rPr>
              <a:t>3 conseillères</a:t>
            </a:r>
          </a:p>
          <a:p>
            <a:r>
              <a:rPr lang="fr-FR" sz="1600" dirty="0">
                <a:solidFill>
                  <a:schemeClr val="tx1"/>
                </a:solidFill>
                <a:cs typeface="Calibri" panose="020F0502020204030204" pitchFamily="34" charset="0"/>
              </a:rPr>
              <a:t>1 assistante de gestion</a:t>
            </a:r>
          </a:p>
          <a:p>
            <a:r>
              <a:rPr lang="fr-FR" sz="1600" dirty="0">
                <a:solidFill>
                  <a:schemeClr val="tx1"/>
                </a:solidFill>
                <a:cs typeface="Calibri" panose="020F0502020204030204" pitchFamily="34" charset="0"/>
              </a:rPr>
              <a:t>1 coordinatrice</a:t>
            </a:r>
          </a:p>
          <a:p>
            <a:r>
              <a:rPr lang="fr-FR" sz="1800" dirty="0">
                <a:solidFill>
                  <a:schemeClr val="tx1"/>
                </a:solidFill>
                <a:cs typeface="Calibri" panose="020F0502020204030204" pitchFamily="34" charset="0"/>
              </a:rPr>
              <a:t>Pour les jeunes décrocheurs et/ou mineurs relevant de l’obligation de formation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8944ADB-CE29-9A06-9136-A4A0BC897FCF}"/>
              </a:ext>
            </a:extLst>
          </p:cNvPr>
          <p:cNvSpPr/>
          <p:nvPr/>
        </p:nvSpPr>
        <p:spPr>
          <a:xfrm>
            <a:off x="6096000" y="4218534"/>
            <a:ext cx="4883581" cy="2174130"/>
          </a:xfrm>
          <a:prstGeom prst="roundRect">
            <a:avLst/>
          </a:prstGeom>
          <a:gradFill flip="none" rotWithShape="1">
            <a:gsLst>
              <a:gs pos="0">
                <a:srgbClr val="E4022C">
                  <a:tint val="66000"/>
                  <a:satMod val="160000"/>
                </a:srgbClr>
              </a:gs>
              <a:gs pos="50000">
                <a:srgbClr val="E4022C">
                  <a:tint val="44500"/>
                  <a:satMod val="160000"/>
                </a:srgbClr>
              </a:gs>
              <a:gs pos="100000">
                <a:srgbClr val="E4022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b="1" dirty="0">
              <a:solidFill>
                <a:schemeClr val="tx1"/>
              </a:solidFill>
              <a:latin typeface="+mj-lt"/>
              <a:ea typeface="Lato"/>
              <a:cs typeface="Lato"/>
              <a:sym typeface="Lato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+mj-lt"/>
                <a:ea typeface="Lato"/>
                <a:cs typeface="Lato"/>
                <a:sym typeface="Lato"/>
              </a:rPr>
              <a:t>Equipe Justice</a:t>
            </a:r>
          </a:p>
          <a:p>
            <a:r>
              <a:rPr lang="fr-FR" sz="1600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5 conseillères</a:t>
            </a:r>
          </a:p>
          <a:p>
            <a:r>
              <a:rPr lang="fr-FR" sz="1600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1 coordinateur</a:t>
            </a:r>
          </a:p>
          <a:p>
            <a:r>
              <a:rPr lang="fr-FR" sz="1800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Pour les jeunes suivis par la Protection Judiciaire de la Jeunesse (PJJ) ou le </a:t>
            </a:r>
            <a:r>
              <a:rPr lang="fr-FR" b="0" i="0" dirty="0">
                <a:solidFill>
                  <a:schemeClr val="tx1"/>
                </a:solidFill>
                <a:effectLst/>
              </a:rPr>
              <a:t>Service Pénitentiaire d’Insertion &amp; de Probation (SPIP)</a:t>
            </a:r>
          </a:p>
          <a:p>
            <a:endParaRPr lang="fr-FR" sz="1800" dirty="0">
              <a:solidFill>
                <a:schemeClr val="tx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EA7A5D6-20A0-ED74-3F65-50ED74223054}"/>
              </a:ext>
            </a:extLst>
          </p:cNvPr>
          <p:cNvSpPr/>
          <p:nvPr/>
        </p:nvSpPr>
        <p:spPr>
          <a:xfrm>
            <a:off x="6096000" y="1959393"/>
            <a:ext cx="4883581" cy="2042392"/>
          </a:xfrm>
          <a:prstGeom prst="roundRect">
            <a:avLst/>
          </a:prstGeom>
          <a:solidFill>
            <a:srgbClr val="63BEA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+mj-lt"/>
                <a:cs typeface="Calibri" panose="020F0502020204030204" pitchFamily="34" charset="0"/>
              </a:rPr>
              <a:t>Plan </a:t>
            </a:r>
            <a:r>
              <a:rPr lang="fr-FR" sz="2000" b="1" dirty="0">
                <a:latin typeface="+mj-lt"/>
                <a:cs typeface="Calibri" panose="020F0502020204030204" pitchFamily="34" charset="0"/>
              </a:rPr>
              <a:t>Régional Insertion  jeunes (PRIJ)</a:t>
            </a:r>
          </a:p>
          <a:p>
            <a:r>
              <a:rPr lang="fr-FR" sz="1600" dirty="0">
                <a:cs typeface="Calibri" panose="020F0502020204030204" pitchFamily="34" charset="0"/>
              </a:rPr>
              <a:t>10 conseillers et conseillères</a:t>
            </a:r>
          </a:p>
          <a:p>
            <a:r>
              <a:rPr lang="fr-FR" sz="1600" dirty="0">
                <a:cs typeface="Calibri" panose="020F0502020204030204" pitchFamily="34" charset="0"/>
              </a:rPr>
              <a:t>1 coordinateur</a:t>
            </a:r>
          </a:p>
          <a:p>
            <a:r>
              <a:rPr lang="fr-FR" sz="1800" dirty="0">
                <a:cs typeface="Calibri" panose="020F0502020204030204" pitchFamily="34" charset="0"/>
              </a:rPr>
              <a:t>A destination des jeunes des quartiers prioritaires</a:t>
            </a:r>
          </a:p>
        </p:txBody>
      </p:sp>
    </p:spTree>
    <p:extLst>
      <p:ext uri="{BB962C8B-B14F-4D97-AF65-F5344CB8AC3E}">
        <p14:creationId xmlns:p14="http://schemas.microsoft.com/office/powerpoint/2010/main" val="427753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85789-94D6-7425-7032-F5733388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49" y="388882"/>
            <a:ext cx="9976944" cy="557048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00849F"/>
                </a:solidFill>
              </a:rPr>
              <a:t>Un partenariat renforcé avec les services de l’ase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E1736B-BDAE-7419-5C10-C7D0C7C0687F}"/>
              </a:ext>
            </a:extLst>
          </p:cNvPr>
          <p:cNvSpPr txBox="1"/>
          <p:nvPr/>
        </p:nvSpPr>
        <p:spPr>
          <a:xfrm>
            <a:off x="375745" y="819806"/>
            <a:ext cx="10576034" cy="592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 </a:t>
            </a:r>
            <a:r>
              <a:rPr lang="fr-FR" b="1" dirty="0">
                <a:solidFill>
                  <a:srgbClr val="00849F"/>
                </a:solidFill>
              </a:rPr>
              <a:t>En 2017, la mise en place de la « Dynamique d’Insertion Professionnelle » (DIP) avec une</a:t>
            </a:r>
            <a:r>
              <a:rPr lang="fr-FR" dirty="0"/>
              <a:t> </a:t>
            </a:r>
            <a:r>
              <a:rPr lang="fr-FR" b="1" dirty="0">
                <a:solidFill>
                  <a:srgbClr val="00849F"/>
                </a:solidFill>
              </a:rPr>
              <a:t>équipe dédiée de 6 conseiller-ères </a:t>
            </a:r>
          </a:p>
          <a:p>
            <a:endParaRPr lang="fr-FR" b="1" dirty="0">
              <a:solidFill>
                <a:srgbClr val="00849F"/>
              </a:solidFill>
            </a:endParaRPr>
          </a:p>
          <a:p>
            <a:pPr marL="273050" indent="-273050"/>
            <a:r>
              <a:rPr lang="fr-FR" b="1" dirty="0">
                <a:solidFill>
                  <a:srgbClr val="00849F"/>
                </a:solidFill>
                <a:sym typeface="Wingdings" panose="05000000000000000000" pitchFamily="2" charset="2"/>
              </a:rPr>
              <a:t> </a:t>
            </a:r>
            <a:r>
              <a:rPr lang="fr-FR" b="1" dirty="0">
                <a:solidFill>
                  <a:srgbClr val="00849F"/>
                </a:solidFill>
              </a:rPr>
              <a:t>Pour aller au-devant des jeunes accompagnés par la prévention spécialisée de Paris</a:t>
            </a:r>
          </a:p>
          <a:p>
            <a:pPr marL="273050" indent="-273050"/>
            <a:r>
              <a:rPr lang="fr-FR" b="1" dirty="0">
                <a:solidFill>
                  <a:srgbClr val="00849F"/>
                </a:solidFill>
              </a:rPr>
              <a:t>	</a:t>
            </a:r>
            <a:r>
              <a:rPr lang="fr-FR" b="1" dirty="0"/>
              <a:t>Et </a:t>
            </a:r>
          </a:p>
          <a:p>
            <a:pPr marL="273050" indent="-273050"/>
            <a:r>
              <a:rPr lang="fr-FR" b="1" dirty="0">
                <a:solidFill>
                  <a:srgbClr val="00849F"/>
                </a:solidFill>
                <a:sym typeface="Wingdings" panose="05000000000000000000" pitchFamily="2" charset="2"/>
              </a:rPr>
              <a:t> </a:t>
            </a:r>
            <a:r>
              <a:rPr lang="fr-FR" b="1" dirty="0">
                <a:solidFill>
                  <a:srgbClr val="00849F"/>
                </a:solidFill>
              </a:rPr>
              <a:t>Pour sécuriser les parcours des jeunes mineurs et majeurs de l’ASE de Paris </a:t>
            </a:r>
          </a:p>
          <a:p>
            <a:endParaRPr lang="fr-FR" dirty="0"/>
          </a:p>
          <a:p>
            <a:pPr marL="325120" marR="5080" indent="-285750">
              <a:spcBef>
                <a:spcPts val="95"/>
              </a:spcBef>
              <a:buClr>
                <a:srgbClr val="00849F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1A1A1A"/>
                </a:solidFill>
              </a:rPr>
              <a:t>Des permanences hebdomadaires (d’une demi-journée) des conseiller-ères DIP au SEJM (Secteur Educatif aux Jeunes Majeurs)</a:t>
            </a:r>
          </a:p>
          <a:p>
            <a:endParaRPr lang="fr-FR" dirty="0"/>
          </a:p>
          <a:p>
            <a:pPr marL="325120" marR="724535" indent="-285750">
              <a:lnSpc>
                <a:spcPct val="100000"/>
              </a:lnSpc>
              <a:buClr>
                <a:srgbClr val="00849F"/>
              </a:buClr>
              <a:buFont typeface="Wingdings" panose="05000000000000000000" pitchFamily="2" charset="2"/>
              <a:buChar char="§"/>
            </a:pPr>
            <a:r>
              <a:rPr lang="fr-FR" sz="1800" spc="-5" dirty="0">
                <a:cs typeface="Trebuchet MS"/>
              </a:rPr>
              <a:t>Des</a:t>
            </a:r>
            <a:r>
              <a:rPr lang="fr-FR" sz="1800" spc="10" dirty="0">
                <a:cs typeface="Trebuchet MS"/>
              </a:rPr>
              <a:t> </a:t>
            </a:r>
            <a:r>
              <a:rPr lang="fr-FR" sz="1800" spc="-5" dirty="0">
                <a:cs typeface="Trebuchet MS"/>
              </a:rPr>
              <a:t>actions</a:t>
            </a:r>
            <a:r>
              <a:rPr lang="fr-FR" sz="1800" spc="20" dirty="0">
                <a:cs typeface="Trebuchet MS"/>
              </a:rPr>
              <a:t> </a:t>
            </a:r>
            <a:r>
              <a:rPr lang="fr-FR" sz="1800" spc="-5" dirty="0">
                <a:cs typeface="Trebuchet MS"/>
              </a:rPr>
              <a:t>menées</a:t>
            </a:r>
            <a:r>
              <a:rPr lang="fr-FR" sz="1800" spc="15" dirty="0">
                <a:cs typeface="Trebuchet MS"/>
              </a:rPr>
              <a:t> </a:t>
            </a:r>
            <a:r>
              <a:rPr lang="fr-FR" sz="1800" spc="-5" dirty="0">
                <a:cs typeface="Trebuchet MS"/>
              </a:rPr>
              <a:t>dans les</a:t>
            </a:r>
            <a:r>
              <a:rPr lang="fr-FR" sz="1800" spc="10" dirty="0">
                <a:cs typeface="Trebuchet MS"/>
              </a:rPr>
              <a:t> </a:t>
            </a:r>
            <a:r>
              <a:rPr lang="fr-FR" sz="1800" spc="-5" dirty="0">
                <a:cs typeface="Trebuchet MS"/>
              </a:rPr>
              <a:t>structures</a:t>
            </a:r>
            <a:r>
              <a:rPr lang="fr-FR" sz="1800" spc="15" dirty="0">
                <a:cs typeface="Trebuchet MS"/>
              </a:rPr>
              <a:t> </a:t>
            </a:r>
            <a:r>
              <a:rPr lang="fr-FR" sz="1800" spc="-5" dirty="0">
                <a:cs typeface="Trebuchet MS"/>
              </a:rPr>
              <a:t>habilitées</a:t>
            </a:r>
            <a:r>
              <a:rPr lang="fr-FR" sz="1800" spc="-60" dirty="0">
                <a:cs typeface="Trebuchet MS"/>
              </a:rPr>
              <a:t> </a:t>
            </a:r>
            <a:r>
              <a:rPr lang="fr-FR" sz="1800" spc="-10" dirty="0">
                <a:cs typeface="Trebuchet MS"/>
              </a:rPr>
              <a:t>ASE</a:t>
            </a:r>
            <a:r>
              <a:rPr lang="fr-FR" sz="1800" spc="65" dirty="0">
                <a:cs typeface="Trebuchet MS"/>
              </a:rPr>
              <a:t> (</a:t>
            </a:r>
            <a:r>
              <a:rPr lang="fr-FR" sz="1800" spc="-5" dirty="0">
                <a:cs typeface="Trebuchet MS"/>
              </a:rPr>
              <a:t>ateliers</a:t>
            </a:r>
            <a:r>
              <a:rPr lang="fr-FR" sz="1800" spc="20" dirty="0">
                <a:cs typeface="Trebuchet MS"/>
              </a:rPr>
              <a:t> </a:t>
            </a:r>
            <a:r>
              <a:rPr lang="fr-FR" sz="1800" spc="-5" dirty="0">
                <a:cs typeface="Trebuchet MS"/>
              </a:rPr>
              <a:t>ou permanences favorisant l’accès aux </a:t>
            </a:r>
            <a:r>
              <a:rPr lang="fr-FR" sz="1800" dirty="0">
                <a:cs typeface="Trebuchet MS"/>
              </a:rPr>
              <a:t>« </a:t>
            </a:r>
            <a:r>
              <a:rPr lang="fr-FR" sz="1800" spc="-5" dirty="0">
                <a:cs typeface="Trebuchet MS"/>
              </a:rPr>
              <a:t>offres </a:t>
            </a:r>
            <a:r>
              <a:rPr lang="fr-FR" sz="1800" spc="-465" dirty="0">
                <a:cs typeface="Trebuchet MS"/>
              </a:rPr>
              <a:t> </a:t>
            </a:r>
            <a:r>
              <a:rPr lang="fr-FR" sz="1800" spc="-5" dirty="0">
                <a:cs typeface="Trebuchet MS"/>
              </a:rPr>
              <a:t>d’emploi/formation) en fonction des demandes et des besoins</a:t>
            </a:r>
          </a:p>
          <a:p>
            <a:pPr marL="39370" marR="724535">
              <a:lnSpc>
                <a:spcPct val="100000"/>
              </a:lnSpc>
              <a:buClr>
                <a:srgbClr val="00849F"/>
              </a:buClr>
            </a:pPr>
            <a:endParaRPr lang="fr-FR" spc="-5" dirty="0">
              <a:cs typeface="Trebuchet MS"/>
            </a:endParaRPr>
          </a:p>
          <a:p>
            <a:pPr marL="325120" marR="724535" indent="-285750">
              <a:lnSpc>
                <a:spcPct val="100000"/>
              </a:lnSpc>
              <a:buClr>
                <a:srgbClr val="00849F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1A1A1A"/>
                </a:solidFill>
              </a:rPr>
              <a:t>Des jeunes orienté.es par le Secteur Educatif des Mineurs Non Accompagné.es (SEMNA) et les Secteurs Mineurs</a:t>
            </a:r>
          </a:p>
          <a:p>
            <a:pPr marL="39370" marR="724535">
              <a:lnSpc>
                <a:spcPct val="100000"/>
              </a:lnSpc>
              <a:buClr>
                <a:srgbClr val="00849F"/>
              </a:buClr>
            </a:pPr>
            <a:endParaRPr lang="fr-FR" sz="1800" dirty="0">
              <a:solidFill>
                <a:srgbClr val="1A1A1A"/>
              </a:solidFill>
            </a:endParaRPr>
          </a:p>
          <a:p>
            <a:pPr marL="325120" marR="724535" indent="-285750">
              <a:buClr>
                <a:srgbClr val="00849F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1A1A1A"/>
                </a:solidFill>
              </a:rPr>
              <a:t>Participation de la MLP aux commissions mensuelles </a:t>
            </a:r>
            <a:r>
              <a:rPr lang="fr-FR" dirty="0">
                <a:solidFill>
                  <a:srgbClr val="1A1A1A"/>
                </a:solidFill>
              </a:rPr>
              <a:t>thématiques du Secteur éducatif aux jeunes majeurs »</a:t>
            </a:r>
            <a:endParaRPr lang="fr-FR" sz="1800" spc="-15" dirty="0">
              <a:cs typeface="Trebuchet MS"/>
            </a:endParaRPr>
          </a:p>
          <a:p>
            <a:pPr marL="39370" marR="724535">
              <a:lnSpc>
                <a:spcPct val="100000"/>
              </a:lnSpc>
              <a:buClr>
                <a:srgbClr val="00849F"/>
              </a:buClr>
            </a:pPr>
            <a:endParaRPr lang="fr-FR" sz="1800" spc="-5" dirty="0">
              <a:latin typeface="Montserrat" panose="00000500000000000000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5648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A4F57-5003-4684-A4A9-A47E22BD7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813" y="1941343"/>
            <a:ext cx="8612351" cy="1104999"/>
          </a:xfrm>
        </p:spPr>
        <p:txBody>
          <a:bodyPr>
            <a:normAutofit/>
          </a:bodyPr>
          <a:lstStyle/>
          <a:p>
            <a:r>
              <a:rPr lang="fr-FR" sz="4400" spc="-5" dirty="0">
                <a:solidFill>
                  <a:srgbClr val="00849F"/>
                </a:solidFill>
                <a:latin typeface="Intro"/>
              </a:rPr>
              <a:t>Merci pour votre attention</a:t>
            </a:r>
            <a:endParaRPr lang="fr-FR" sz="4400" dirty="0">
              <a:solidFill>
                <a:srgbClr val="00849F"/>
              </a:solidFill>
            </a:endParaRP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857616B-D3A5-2A31-428D-384D0B5E0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6" y="310055"/>
            <a:ext cx="982366" cy="1231666"/>
          </a:xfrm>
          <a:prstGeom prst="rect">
            <a:avLst/>
          </a:prstGeom>
        </p:spPr>
      </p:pic>
      <p:pic>
        <p:nvPicPr>
          <p:cNvPr id="16" name="object 11">
            <a:extLst>
              <a:ext uri="{FF2B5EF4-FFF2-40B4-BE49-F238E27FC236}">
                <a16:creationId xmlns:a16="http://schemas.microsoft.com/office/drawing/2014/main" id="{2C32B5F6-6843-7EB7-34B3-5F25C82BB20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468" y="5554511"/>
            <a:ext cx="990871" cy="772246"/>
          </a:xfrm>
          <a:prstGeom prst="rect">
            <a:avLst/>
          </a:prstGeom>
        </p:spPr>
      </p:pic>
      <p:sp>
        <p:nvSpPr>
          <p:cNvPr id="17" name="object 13">
            <a:extLst>
              <a:ext uri="{FF2B5EF4-FFF2-40B4-BE49-F238E27FC236}">
                <a16:creationId xmlns:a16="http://schemas.microsoft.com/office/drawing/2014/main" id="{BCE352B7-B214-90A3-543F-9188E5213108}"/>
              </a:ext>
            </a:extLst>
          </p:cNvPr>
          <p:cNvSpPr txBox="1"/>
          <p:nvPr/>
        </p:nvSpPr>
        <p:spPr>
          <a:xfrm>
            <a:off x="1245468" y="6358287"/>
            <a:ext cx="1032246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700" b="1" spc="-10">
                <a:latin typeface="Trebuchet MS"/>
                <a:cs typeface="Trebuchet MS"/>
              </a:rPr>
              <a:t>U</a:t>
            </a:r>
            <a:r>
              <a:rPr lang="fr-FR" sz="700" b="1" spc="-5">
                <a:latin typeface="Trebuchet MS"/>
                <a:cs typeface="Trebuchet MS"/>
              </a:rPr>
              <a:t>N</a:t>
            </a:r>
            <a:r>
              <a:rPr lang="fr-FR" sz="700" b="1">
                <a:latin typeface="Trebuchet MS"/>
                <a:cs typeface="Trebuchet MS"/>
              </a:rPr>
              <a:t>I</a:t>
            </a:r>
            <a:r>
              <a:rPr lang="fr-FR" sz="700" b="1" spc="5">
                <a:latin typeface="Trebuchet MS"/>
                <a:cs typeface="Trebuchet MS"/>
              </a:rPr>
              <a:t>O</a:t>
            </a:r>
            <a:r>
              <a:rPr lang="fr-FR" sz="700" b="1">
                <a:latin typeface="Trebuchet MS"/>
                <a:cs typeface="Trebuchet MS"/>
              </a:rPr>
              <a:t>N</a:t>
            </a:r>
            <a:r>
              <a:rPr lang="fr-FR" sz="700" b="1" spc="-20">
                <a:latin typeface="Trebuchet MS"/>
                <a:cs typeface="Trebuchet MS"/>
              </a:rPr>
              <a:t> </a:t>
            </a:r>
            <a:r>
              <a:rPr lang="fr-FR" sz="700" b="1">
                <a:latin typeface="Trebuchet MS"/>
                <a:cs typeface="Trebuchet MS"/>
              </a:rPr>
              <a:t>E</a:t>
            </a:r>
            <a:r>
              <a:rPr lang="fr-FR" sz="700" b="1" spc="-5">
                <a:latin typeface="Trebuchet MS"/>
                <a:cs typeface="Trebuchet MS"/>
              </a:rPr>
              <a:t>U</a:t>
            </a:r>
            <a:r>
              <a:rPr lang="fr-FR" sz="700" b="1">
                <a:latin typeface="Trebuchet MS"/>
                <a:cs typeface="Trebuchet MS"/>
              </a:rPr>
              <a:t>R</a:t>
            </a:r>
            <a:r>
              <a:rPr lang="fr-FR" sz="700" b="1" spc="5">
                <a:latin typeface="Trebuchet MS"/>
                <a:cs typeface="Trebuchet MS"/>
              </a:rPr>
              <a:t>O</a:t>
            </a:r>
            <a:r>
              <a:rPr lang="fr-FR" sz="700" b="1">
                <a:latin typeface="Trebuchet MS"/>
                <a:cs typeface="Trebuchet MS"/>
              </a:rPr>
              <a:t>PEE</a:t>
            </a:r>
            <a:r>
              <a:rPr lang="fr-FR" sz="700" b="1" spc="-5">
                <a:latin typeface="Trebuchet MS"/>
                <a:cs typeface="Trebuchet MS"/>
              </a:rPr>
              <a:t>NNE</a:t>
            </a:r>
            <a:endParaRPr lang="fr-FR" sz="700" dirty="0">
              <a:latin typeface="Trebuchet MS"/>
              <a:cs typeface="Trebuchet MS"/>
            </a:endParaRPr>
          </a:p>
        </p:txBody>
      </p:sp>
      <p:pic>
        <p:nvPicPr>
          <p:cNvPr id="19" name="object 14">
            <a:extLst>
              <a:ext uri="{FF2B5EF4-FFF2-40B4-BE49-F238E27FC236}">
                <a16:creationId xmlns:a16="http://schemas.microsoft.com/office/drawing/2014/main" id="{CBC0A6BC-579F-679D-0A52-2343D8AFDFB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5785" y="5815968"/>
            <a:ext cx="990871" cy="7272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4CA6F2-B77A-85CA-02AF-B0AD74E4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989" y="5485997"/>
            <a:ext cx="891011" cy="1035604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CD0B0A-EB69-6363-C8C7-403362A09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339" y="5592971"/>
            <a:ext cx="1609725" cy="772246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Cette action est cofinancée par le Fonds social européen</a:t>
            </a:r>
            <a:endParaRPr lang="fr-FR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02FEE6E-8387-79B9-EACD-08A65332FFDC}"/>
              </a:ext>
            </a:extLst>
          </p:cNvPr>
          <p:cNvSpPr/>
          <p:nvPr/>
        </p:nvSpPr>
        <p:spPr>
          <a:xfrm>
            <a:off x="889746" y="3378826"/>
            <a:ext cx="3548685" cy="2003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ysClr val="windowText" lastClr="000000"/>
                </a:solidFill>
              </a:rPr>
              <a:t>Corine Crestey, Chargée de projet Protection de l’Enfance, Coordinatrice DIP (Dynamique Insertion Professionnelle)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5DD620D-B655-E882-49DB-A9FE3A550115}"/>
              </a:ext>
            </a:extLst>
          </p:cNvPr>
          <p:cNvSpPr/>
          <p:nvPr/>
        </p:nvSpPr>
        <p:spPr>
          <a:xfrm>
            <a:off x="4933162" y="3429000"/>
            <a:ext cx="3548685" cy="1742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ysClr val="windowText" lastClr="000000"/>
                </a:solidFill>
              </a:rPr>
              <a:t>Martine Patron, Conseillère DIP (Dynamique Insertion Professionnelle)</a:t>
            </a:r>
          </a:p>
          <a:p>
            <a:r>
              <a:rPr lang="fr-FR" dirty="0">
                <a:solidFill>
                  <a:sysClr val="windowText" lastClr="000000"/>
                </a:solidFill>
              </a:rPr>
              <a:t>Site Centre</a:t>
            </a:r>
          </a:p>
        </p:txBody>
      </p:sp>
    </p:spTree>
    <p:extLst>
      <p:ext uri="{BB962C8B-B14F-4D97-AF65-F5344CB8AC3E}">
        <p14:creationId xmlns:p14="http://schemas.microsoft.com/office/powerpoint/2010/main" val="272416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A540A-3E24-A83A-3118-2DE7E524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rgbClr val="00849F"/>
                </a:solidFill>
              </a:rPr>
              <a:t>La Mission Locale de paris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7360B58-6D7E-A573-3264-7A3887709111}"/>
              </a:ext>
            </a:extLst>
          </p:cNvPr>
          <p:cNvSpPr/>
          <p:nvPr/>
        </p:nvSpPr>
        <p:spPr>
          <a:xfrm>
            <a:off x="441435" y="1523998"/>
            <a:ext cx="5927833" cy="33738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00849F"/>
                </a:solidFill>
              </a:rPr>
              <a:t>Pour quoi faire?</a:t>
            </a:r>
          </a:p>
          <a:p>
            <a:endParaRPr lang="fr-FR" sz="500" dirty="0">
              <a:solidFill>
                <a:schemeClr val="tx1"/>
              </a:solidFill>
            </a:endParaRPr>
          </a:p>
          <a:p>
            <a:endParaRPr lang="fr-FR" sz="5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Les missions locales sont des organismes chargés de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l’accueil,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l’information,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l’orientation professionnelle </a:t>
            </a:r>
            <a:r>
              <a:rPr lang="fr-FR" sz="2000" dirty="0">
                <a:solidFill>
                  <a:schemeClr val="tx1"/>
                </a:solidFill>
              </a:rPr>
              <a:t>et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l’accompagnement des jeunes </a:t>
            </a:r>
          </a:p>
          <a:p>
            <a:r>
              <a:rPr lang="fr-FR" sz="2000" dirty="0">
                <a:solidFill>
                  <a:schemeClr val="tx1"/>
                </a:solidFill>
              </a:rPr>
              <a:t>pour les aider à construire un projet professionnel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D3F8585-EA38-8C6D-5B58-780ED32F72D6}"/>
              </a:ext>
            </a:extLst>
          </p:cNvPr>
          <p:cNvSpPr/>
          <p:nvPr/>
        </p:nvSpPr>
        <p:spPr>
          <a:xfrm>
            <a:off x="6607064" y="1544279"/>
            <a:ext cx="4508939" cy="32476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00849F"/>
                </a:solidFill>
              </a:rPr>
              <a:t>A qui s’adresse la Mission Locale?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Elle s’adresse à tous les </a:t>
            </a:r>
            <a:r>
              <a:rPr lang="fr-FR" sz="2000" b="1" dirty="0">
                <a:solidFill>
                  <a:schemeClr val="tx1"/>
                </a:solidFill>
              </a:rPr>
              <a:t>jeunes de 16 à 25 ans </a:t>
            </a:r>
            <a:r>
              <a:rPr lang="fr-FR" sz="2000" dirty="0">
                <a:solidFill>
                  <a:schemeClr val="tx1"/>
                </a:solidFill>
              </a:rPr>
              <a:t>qui rencontrent des difficultés d’accès à l’emploi, à la formation et à l’autonomie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149A2EF-7AE4-8F18-685D-BD79A3DB23FC}"/>
              </a:ext>
            </a:extLst>
          </p:cNvPr>
          <p:cNvSpPr/>
          <p:nvPr/>
        </p:nvSpPr>
        <p:spPr>
          <a:xfrm>
            <a:off x="325820" y="5043706"/>
            <a:ext cx="10888718" cy="1325563"/>
          </a:xfrm>
          <a:prstGeom prst="roundRect">
            <a:avLst/>
          </a:prstGeom>
          <a:solidFill>
            <a:srgbClr val="63B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ea typeface="Proxima Nova"/>
                <a:cs typeface="Proxima Nova"/>
                <a:sym typeface="Proxima Nova"/>
              </a:rPr>
              <a:t>Chaque personne, quel que soit son âge peut se présenter à la Mission locale de Paris et bénéficier d’un accueil sans prise de rendez-vous, gratuit et inconditionnel</a:t>
            </a:r>
            <a:endParaRPr lang="fr-FR" sz="2400" b="1" dirty="0"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7505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EB6F4C-558A-4369-B225-32BBEADCB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11187" r="4871" b="20885"/>
          <a:stretch/>
        </p:blipFill>
        <p:spPr>
          <a:xfrm>
            <a:off x="5622104" y="1904423"/>
            <a:ext cx="5872508" cy="41270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B678948-0A7E-45BD-97D7-A17F2462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25" y="347709"/>
            <a:ext cx="7827730" cy="478844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00849F"/>
                </a:solidFill>
              </a:rPr>
              <a:t>Une présence sur tout le territoire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5C75-CCF2-4240-9FE2-C16933285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599" y="970995"/>
            <a:ext cx="7049787" cy="5539295"/>
          </a:xfrm>
        </p:spPr>
        <p:txBody>
          <a:bodyPr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ea typeface="Proxima Nova"/>
                <a:cs typeface="Proxima Nova"/>
                <a:sym typeface="Proxima Nova"/>
              </a:rPr>
              <a:t>Pour les 1er, 2ème, 3ème, 4ème, 9ème, 10ème et 11ème arrondissements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accent2"/>
                </a:solidFill>
                <a:ea typeface="Proxima Nova"/>
                <a:cs typeface="Proxima Nova"/>
                <a:sym typeface="Proxima Nova"/>
              </a:rPr>
              <a:t>Site PARIS CENTRE</a:t>
            </a:r>
            <a:r>
              <a:rPr lang="fr-FR" sz="1400" b="1" dirty="0">
                <a:solidFill>
                  <a:srgbClr val="7C70B1"/>
                </a:solidFill>
                <a:ea typeface="Proxima Nova"/>
                <a:cs typeface="Proxima Nova"/>
                <a:sym typeface="Proxima Nova"/>
              </a:rPr>
              <a:t> </a:t>
            </a:r>
            <a:r>
              <a:rPr lang="fr-FR" sz="1400" dirty="0">
                <a:sym typeface="Proxima Nova"/>
              </a:rPr>
              <a:t>– 29/31 rue des boulets</a:t>
            </a:r>
            <a:r>
              <a:rPr lang="fr-FR" sz="1400" dirty="0">
                <a:ea typeface="Proxima Nova"/>
                <a:cs typeface="Proxima Nova"/>
                <a:sym typeface="Proxima Nova"/>
              </a:rPr>
              <a:t>, 75 011 PARIS</a:t>
            </a:r>
            <a:br>
              <a:rPr lang="fr-FR" sz="1400" dirty="0">
                <a:ea typeface="Proxima Nova"/>
                <a:cs typeface="Proxima Nova"/>
                <a:sym typeface="Proxima Nova"/>
              </a:rPr>
            </a:br>
            <a:endParaRPr lang="fr-FR" sz="1400" dirty="0"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ea typeface="Proxima Nova"/>
                <a:cs typeface="Proxima Nova"/>
                <a:sym typeface="Proxima Nova"/>
              </a:rPr>
              <a:t>Pour les 6ème, 7ème, 14ème, 15ème et 16ème arrondissements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63BEA7"/>
                </a:solidFill>
                <a:ea typeface="Proxima Nova"/>
                <a:cs typeface="Proxima Nova"/>
                <a:sym typeface="Proxima Nova"/>
              </a:rPr>
              <a:t>Site AVENIR </a:t>
            </a:r>
            <a:r>
              <a:rPr lang="fr-FR" sz="1400" dirty="0">
                <a:ea typeface="Proxima Nova"/>
                <a:cs typeface="Proxima Nova"/>
                <a:sym typeface="Proxima Nova"/>
              </a:rPr>
              <a:t>- 24/26 rue de Chatillon, 75 014 PARIS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ea typeface="Proxima Nova"/>
                <a:cs typeface="Proxima Nova"/>
                <a:sym typeface="Proxima Nova"/>
              </a:rPr>
              <a:t>Pour les 8ème, 17ème et 18ème arrondissements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62A068"/>
                </a:solidFill>
                <a:ea typeface="Proxima Nova"/>
                <a:cs typeface="Proxima Nova"/>
                <a:sym typeface="Proxima Nova"/>
              </a:rPr>
              <a:t>Site MILORD </a:t>
            </a:r>
            <a:r>
              <a:rPr lang="fr-FR" sz="1400" dirty="0">
                <a:ea typeface="Proxima Nova"/>
                <a:cs typeface="Proxima Nova"/>
                <a:sym typeface="Proxima Nova"/>
              </a:rPr>
              <a:t>- 9 impasse Milord, 75 018 PARIS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ea typeface="Proxima Nova"/>
                <a:cs typeface="Proxima Nova"/>
                <a:sym typeface="Proxima Nova"/>
              </a:rPr>
              <a:t>Pour les 5ème, 12ème et 13ème arrondissements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1B735"/>
                </a:solidFill>
                <a:ea typeface="Proxima Nova"/>
                <a:cs typeface="Proxima Nova"/>
                <a:sym typeface="Proxima Nova"/>
              </a:rPr>
              <a:t>Site SOLEIL </a:t>
            </a:r>
            <a:r>
              <a:rPr lang="fr-FR" sz="1400" dirty="0">
                <a:ea typeface="Proxima Nova"/>
                <a:cs typeface="Proxima Nova"/>
                <a:sym typeface="Proxima Nova"/>
              </a:rPr>
              <a:t>- 93 rue Jeanne d’Arc, 75 013 PARIS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ea typeface="Proxima Nova"/>
                <a:cs typeface="Proxima Nova"/>
                <a:sym typeface="Proxima Nova"/>
              </a:rPr>
              <a:t>Pour le 19ème arrondissement 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accent5"/>
                </a:solidFill>
                <a:ea typeface="Proxima Nova"/>
                <a:cs typeface="Proxima Nova"/>
                <a:sym typeface="Proxima Nova"/>
              </a:rPr>
              <a:t>Site PARIS EST </a:t>
            </a:r>
            <a:r>
              <a:rPr lang="fr-FR" sz="1400" dirty="0">
                <a:ea typeface="Proxima Nova"/>
                <a:cs typeface="Proxima Nova"/>
                <a:sym typeface="Proxima Nova"/>
              </a:rPr>
              <a:t>- 65 rue d’</a:t>
            </a:r>
            <a:r>
              <a:rPr lang="fr-FR" sz="1400" dirty="0" err="1">
                <a:ea typeface="Proxima Nova"/>
                <a:cs typeface="Proxima Nova"/>
                <a:sym typeface="Proxima Nova"/>
              </a:rPr>
              <a:t>Hautpoul</a:t>
            </a:r>
            <a:r>
              <a:rPr lang="fr-FR" sz="1400" dirty="0">
                <a:ea typeface="Proxima Nova"/>
                <a:cs typeface="Proxima Nova"/>
                <a:sym typeface="Proxima Nova"/>
              </a:rPr>
              <a:t>, 75 019 PARIS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ea typeface="Proxima Nova"/>
                <a:cs typeface="Proxima Nova"/>
                <a:sym typeface="Proxima Nova"/>
              </a:rPr>
              <a:t>Pour le 20ème arrondissement 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accent6"/>
                </a:solidFill>
                <a:ea typeface="Proxima Nova"/>
                <a:cs typeface="Proxima Nova"/>
                <a:sym typeface="Proxima Nova"/>
              </a:rPr>
              <a:t>Site PYRENEES </a:t>
            </a:r>
            <a:r>
              <a:rPr lang="fr-FR" sz="1400" dirty="0">
                <a:ea typeface="Proxima Nova"/>
                <a:cs typeface="Proxima Nova"/>
                <a:sym typeface="Proxima Nova"/>
              </a:rPr>
              <a:t>– 3 rue de l’Est, 75 020 PARIS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1" dirty="0">
                <a:solidFill>
                  <a:srgbClr val="BB7733"/>
                </a:solidFill>
                <a:ea typeface="Proxima Nova"/>
                <a:cs typeface="Proxima Nova"/>
                <a:sym typeface="Proxima Nova"/>
              </a:rPr>
              <a:t>+ Quartier Jeunes (QJ)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ym typeface="Proxima Nova"/>
              </a:rPr>
              <a:t>4 place du Louvre, 75001 PARIS</a:t>
            </a:r>
            <a:endParaRPr lang="fr-FR" sz="1400" b="1" i="1" dirty="0">
              <a:solidFill>
                <a:srgbClr val="BB7733"/>
              </a:solidFill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1" dirty="0">
                <a:ea typeface="Proxima Nova"/>
                <a:cs typeface="Proxima Nova"/>
                <a:sym typeface="Proxima Nova"/>
              </a:rPr>
              <a:t> </a:t>
            </a:r>
            <a:r>
              <a:rPr lang="fr-FR" sz="1400" i="1" dirty="0">
                <a:ea typeface="Proxima Nova"/>
                <a:cs typeface="Proxima Nova"/>
                <a:sym typeface="Proxima Nova"/>
              </a:rPr>
              <a:t>une présence quotidienne de la Mission Locale et des ateliers sur place</a:t>
            </a:r>
            <a:endParaRPr lang="fr-FR" sz="1400" dirty="0"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0F3D464B-246E-4701-A691-910A583ADF5E}"/>
              </a:ext>
            </a:extLst>
          </p:cNvPr>
          <p:cNvSpPr/>
          <p:nvPr/>
        </p:nvSpPr>
        <p:spPr>
          <a:xfrm>
            <a:off x="11381760" y="6333120"/>
            <a:ext cx="729600" cy="5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>
            <a:noAutofit/>
          </a:bodyPr>
          <a:lstStyle/>
          <a:p>
            <a:pPr algn="r">
              <a:lnSpc>
                <a:spcPct val="100000"/>
              </a:lnSpc>
            </a:pPr>
            <a:fld id="{5BCF007B-35E3-449C-9AA7-209FECCF8207}" type="slidenum">
              <a:rPr lang="fr-FR" sz="1067" spc="-1">
                <a:solidFill>
                  <a:srgbClr val="595959"/>
                </a:solidFill>
                <a:latin typeface="Raleway" panose="020B0604020202020204" charset="0"/>
                <a:ea typeface="Lato"/>
              </a:rPr>
              <a:t>3</a:t>
            </a:fld>
            <a:endParaRPr lang="fr-FR" sz="1067" spc="-1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78948-0A7E-45BD-97D7-A17F2462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50" y="135038"/>
            <a:ext cx="4268240" cy="696420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rgbClr val="00849F"/>
                </a:solidFill>
              </a:rPr>
              <a:t>Quelques chiffres 2022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6392549-582B-ACC6-3721-95D96A386D93}"/>
              </a:ext>
            </a:extLst>
          </p:cNvPr>
          <p:cNvSpPr/>
          <p:nvPr/>
        </p:nvSpPr>
        <p:spPr>
          <a:xfrm>
            <a:off x="598049" y="781632"/>
            <a:ext cx="9182867" cy="2811220"/>
          </a:xfrm>
          <a:prstGeom prst="roundRect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spc="-5" dirty="0">
                <a:solidFill>
                  <a:schemeClr val="tx1"/>
                </a:solidFill>
                <a:cs typeface="Trebuchet MS"/>
              </a:rPr>
              <a:t>19 220 Jeunes accompagnées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spc="-5" dirty="0">
                <a:solidFill>
                  <a:schemeClr val="tx1"/>
                </a:solidFill>
                <a:cs typeface="Trebuchet MS"/>
              </a:rPr>
              <a:t>7 582 nouveaux inscrits (primo-arrivants)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spc="-5" dirty="0">
                <a:solidFill>
                  <a:schemeClr val="tx1"/>
                </a:solidFill>
                <a:cs typeface="Trebuchet MS"/>
              </a:rPr>
              <a:t>4 936 ont accédé à un emploi</a:t>
            </a:r>
            <a:endParaRPr lang="fr-FR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spc="-5" dirty="0">
                <a:solidFill>
                  <a:schemeClr val="tx1"/>
                </a:solidFill>
                <a:cs typeface="Trebuchet MS"/>
              </a:rPr>
              <a:t>4 195 ont accédé à la formation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spc="-5" dirty="0">
                <a:solidFill>
                  <a:schemeClr val="tx1"/>
                </a:solidFill>
              </a:rPr>
              <a:t>Au total, 9 544 ont accédé à une situation professionnelle (emploi, formation, immersions, volontariat)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CF92C40-62B7-52C0-A55B-B0D8D2257735}"/>
              </a:ext>
            </a:extLst>
          </p:cNvPr>
          <p:cNvSpPr txBox="1">
            <a:spLocks/>
          </p:cNvSpPr>
          <p:nvPr/>
        </p:nvSpPr>
        <p:spPr>
          <a:xfrm>
            <a:off x="598049" y="3803059"/>
            <a:ext cx="10380006" cy="696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00849F"/>
                </a:solidFill>
              </a:rPr>
              <a:t>Typologie du public accueilli en 2022 </a:t>
            </a:r>
            <a:r>
              <a:rPr lang="fr-FR" sz="2000" b="0" cap="none" dirty="0">
                <a:solidFill>
                  <a:srgbClr val="00849F"/>
                </a:solidFill>
              </a:rPr>
              <a:t>(« primo-arrivants »)</a:t>
            </a:r>
            <a:endParaRPr lang="fr-FR" sz="2400" b="0" cap="none" dirty="0">
              <a:solidFill>
                <a:srgbClr val="00849F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C4A7E7F-2A85-4EBD-CAB0-D1FFF4CFF95E}"/>
              </a:ext>
            </a:extLst>
          </p:cNvPr>
          <p:cNvSpPr/>
          <p:nvPr/>
        </p:nvSpPr>
        <p:spPr>
          <a:xfrm>
            <a:off x="598049" y="4417072"/>
            <a:ext cx="9281675" cy="1987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02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58% d’hommes et 42% de femmes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55 % ont 18-21 ans et 11% sont mineurs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48% sont sans diplôme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30% des jeunes en situation d’ hébergement très précaire (+ 4 points)</a:t>
            </a:r>
          </a:p>
          <a:p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1E458-03D3-B8CD-F17A-414A5EC9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98" y="152312"/>
            <a:ext cx="8492358" cy="697405"/>
          </a:xfrm>
        </p:spPr>
        <p:txBody>
          <a:bodyPr/>
          <a:lstStyle/>
          <a:p>
            <a:r>
              <a:rPr lang="fr" sz="3200" dirty="0">
                <a:solidFill>
                  <a:srgbClr val="00849F"/>
                </a:solidFill>
              </a:rPr>
              <a:t>L’accompagnement en Mission locale</a:t>
            </a: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D046256-722F-9150-F6B4-B438BFBAC1CD}"/>
              </a:ext>
            </a:extLst>
          </p:cNvPr>
          <p:cNvGrpSpPr/>
          <p:nvPr/>
        </p:nvGrpSpPr>
        <p:grpSpPr>
          <a:xfrm>
            <a:off x="751511" y="876830"/>
            <a:ext cx="7206043" cy="4283726"/>
            <a:chOff x="2326839" y="1433421"/>
            <a:chExt cx="8692706" cy="4283726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B0C5CE0-5C06-3110-5A24-1800C23D651B}"/>
                </a:ext>
              </a:extLst>
            </p:cNvPr>
            <p:cNvSpPr/>
            <p:nvPr/>
          </p:nvSpPr>
          <p:spPr>
            <a:xfrm>
              <a:off x="2326839" y="2634014"/>
              <a:ext cx="2375592" cy="1959366"/>
            </a:xfrm>
            <a:custGeom>
              <a:avLst/>
              <a:gdLst>
                <a:gd name="connsiteX0" fmla="*/ 0 w 2375592"/>
                <a:gd name="connsiteY0" fmla="*/ 195937 h 1959366"/>
                <a:gd name="connsiteX1" fmla="*/ 195937 w 2375592"/>
                <a:gd name="connsiteY1" fmla="*/ 0 h 1959366"/>
                <a:gd name="connsiteX2" fmla="*/ 2179655 w 2375592"/>
                <a:gd name="connsiteY2" fmla="*/ 0 h 1959366"/>
                <a:gd name="connsiteX3" fmla="*/ 2375592 w 2375592"/>
                <a:gd name="connsiteY3" fmla="*/ 195937 h 1959366"/>
                <a:gd name="connsiteX4" fmla="*/ 2375592 w 2375592"/>
                <a:gd name="connsiteY4" fmla="*/ 1763429 h 1959366"/>
                <a:gd name="connsiteX5" fmla="*/ 2179655 w 2375592"/>
                <a:gd name="connsiteY5" fmla="*/ 1959366 h 1959366"/>
                <a:gd name="connsiteX6" fmla="*/ 195937 w 2375592"/>
                <a:gd name="connsiteY6" fmla="*/ 1959366 h 1959366"/>
                <a:gd name="connsiteX7" fmla="*/ 0 w 2375592"/>
                <a:gd name="connsiteY7" fmla="*/ 1763429 h 1959366"/>
                <a:gd name="connsiteX8" fmla="*/ 0 w 2375592"/>
                <a:gd name="connsiteY8" fmla="*/ 195937 h 195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5592" h="1959366">
                  <a:moveTo>
                    <a:pt x="0" y="195937"/>
                  </a:moveTo>
                  <a:cubicBezTo>
                    <a:pt x="0" y="87724"/>
                    <a:pt x="87724" y="0"/>
                    <a:pt x="195937" y="0"/>
                  </a:cubicBezTo>
                  <a:lnTo>
                    <a:pt x="2179655" y="0"/>
                  </a:lnTo>
                  <a:cubicBezTo>
                    <a:pt x="2287868" y="0"/>
                    <a:pt x="2375592" y="87724"/>
                    <a:pt x="2375592" y="195937"/>
                  </a:cubicBezTo>
                  <a:lnTo>
                    <a:pt x="2375592" y="1763429"/>
                  </a:lnTo>
                  <a:cubicBezTo>
                    <a:pt x="2375592" y="1871642"/>
                    <a:pt x="2287868" y="1959366"/>
                    <a:pt x="2179655" y="1959366"/>
                  </a:cubicBezTo>
                  <a:lnTo>
                    <a:pt x="195937" y="1959366"/>
                  </a:lnTo>
                  <a:cubicBezTo>
                    <a:pt x="87724" y="1959366"/>
                    <a:pt x="0" y="1871642"/>
                    <a:pt x="0" y="1763429"/>
                  </a:cubicBezTo>
                  <a:lnTo>
                    <a:pt x="0" y="1959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100" tIns="125100" rIns="125100" bIns="544964" numCol="1" spcCol="1270" anchor="t" anchorCtr="0">
              <a:noAutofit/>
            </a:bodyPr>
            <a:lstStyle/>
            <a:p>
              <a:pPr marL="0" lvl="1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2000" kern="1200" dirty="0"/>
            </a:p>
            <a:p>
              <a:pPr marL="0" lvl="1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b="1" kern="1200" dirty="0">
                  <a:solidFill>
                    <a:srgbClr val="C00000"/>
                  </a:solidFill>
                </a:rPr>
                <a:t>Définir son projet </a:t>
              </a:r>
            </a:p>
          </p:txBody>
        </p:sp>
        <p:sp>
          <p:nvSpPr>
            <p:cNvPr id="11" name="Forme 10">
              <a:extLst>
                <a:ext uri="{FF2B5EF4-FFF2-40B4-BE49-F238E27FC236}">
                  <a16:creationId xmlns:a16="http://schemas.microsoft.com/office/drawing/2014/main" id="{018BECAE-67A8-7559-C156-FD8F36D7B3E6}"/>
                </a:ext>
              </a:extLst>
            </p:cNvPr>
            <p:cNvSpPr/>
            <p:nvPr/>
          </p:nvSpPr>
          <p:spPr>
            <a:xfrm>
              <a:off x="3663822" y="3107721"/>
              <a:ext cx="2609426" cy="2609426"/>
            </a:xfrm>
            <a:prstGeom prst="leftCircularArrow">
              <a:avLst>
                <a:gd name="adj1" fmla="val 3115"/>
                <a:gd name="adj2" fmla="val 382952"/>
                <a:gd name="adj3" fmla="val 2158463"/>
                <a:gd name="adj4" fmla="val 9024489"/>
                <a:gd name="adj5" fmla="val 3634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247687-73B1-B358-30A7-819395106F13}"/>
                </a:ext>
              </a:extLst>
            </p:cNvPr>
            <p:cNvSpPr/>
            <p:nvPr/>
          </p:nvSpPr>
          <p:spPr>
            <a:xfrm>
              <a:off x="2854749" y="4173516"/>
              <a:ext cx="2111637" cy="839728"/>
            </a:xfrm>
            <a:custGeom>
              <a:avLst/>
              <a:gdLst>
                <a:gd name="connsiteX0" fmla="*/ 0 w 2111637"/>
                <a:gd name="connsiteY0" fmla="*/ 83973 h 839728"/>
                <a:gd name="connsiteX1" fmla="*/ 83973 w 2111637"/>
                <a:gd name="connsiteY1" fmla="*/ 0 h 839728"/>
                <a:gd name="connsiteX2" fmla="*/ 2027664 w 2111637"/>
                <a:gd name="connsiteY2" fmla="*/ 0 h 839728"/>
                <a:gd name="connsiteX3" fmla="*/ 2111637 w 2111637"/>
                <a:gd name="connsiteY3" fmla="*/ 83973 h 839728"/>
                <a:gd name="connsiteX4" fmla="*/ 2111637 w 2111637"/>
                <a:gd name="connsiteY4" fmla="*/ 755755 h 839728"/>
                <a:gd name="connsiteX5" fmla="*/ 2027664 w 2111637"/>
                <a:gd name="connsiteY5" fmla="*/ 839728 h 839728"/>
                <a:gd name="connsiteX6" fmla="*/ 83973 w 2111637"/>
                <a:gd name="connsiteY6" fmla="*/ 839728 h 839728"/>
                <a:gd name="connsiteX7" fmla="*/ 0 w 2111637"/>
                <a:gd name="connsiteY7" fmla="*/ 755755 h 839728"/>
                <a:gd name="connsiteX8" fmla="*/ 0 w 2111637"/>
                <a:gd name="connsiteY8" fmla="*/ 83973 h 83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1637" h="839728">
                  <a:moveTo>
                    <a:pt x="0" y="83973"/>
                  </a:moveTo>
                  <a:cubicBezTo>
                    <a:pt x="0" y="37596"/>
                    <a:pt x="37596" y="0"/>
                    <a:pt x="83973" y="0"/>
                  </a:cubicBezTo>
                  <a:lnTo>
                    <a:pt x="2027664" y="0"/>
                  </a:lnTo>
                  <a:cubicBezTo>
                    <a:pt x="2074041" y="0"/>
                    <a:pt x="2111637" y="37596"/>
                    <a:pt x="2111637" y="83973"/>
                  </a:cubicBezTo>
                  <a:lnTo>
                    <a:pt x="2111637" y="755755"/>
                  </a:lnTo>
                  <a:cubicBezTo>
                    <a:pt x="2111637" y="802132"/>
                    <a:pt x="2074041" y="839728"/>
                    <a:pt x="2027664" y="839728"/>
                  </a:cubicBezTo>
                  <a:lnTo>
                    <a:pt x="83973" y="839728"/>
                  </a:lnTo>
                  <a:cubicBezTo>
                    <a:pt x="37596" y="839728"/>
                    <a:pt x="0" y="802132"/>
                    <a:pt x="0" y="755755"/>
                  </a:cubicBezTo>
                  <a:lnTo>
                    <a:pt x="0" y="83973"/>
                  </a:lnTo>
                  <a:close/>
                </a:path>
              </a:pathLst>
            </a:custGeom>
            <a:solidFill>
              <a:srgbClr val="FDC75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15" tIns="80475" rIns="108415" bIns="80475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400" dirty="0">
                  <a:sym typeface="Wingdings" panose="05000000000000000000" pitchFamily="2" charset="2"/>
                </a:rPr>
                <a:t></a:t>
              </a:r>
              <a:endParaRPr lang="fr-FR" sz="4400" kern="1200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FC05618-AF8E-E398-0289-187B3D64FA69}"/>
                </a:ext>
              </a:extLst>
            </p:cNvPr>
            <p:cNvSpPr/>
            <p:nvPr/>
          </p:nvSpPr>
          <p:spPr>
            <a:xfrm>
              <a:off x="5353419" y="2634014"/>
              <a:ext cx="2375592" cy="1959366"/>
            </a:xfrm>
            <a:custGeom>
              <a:avLst/>
              <a:gdLst>
                <a:gd name="connsiteX0" fmla="*/ 0 w 2375592"/>
                <a:gd name="connsiteY0" fmla="*/ 195937 h 1959366"/>
                <a:gd name="connsiteX1" fmla="*/ 195937 w 2375592"/>
                <a:gd name="connsiteY1" fmla="*/ 0 h 1959366"/>
                <a:gd name="connsiteX2" fmla="*/ 2179655 w 2375592"/>
                <a:gd name="connsiteY2" fmla="*/ 0 h 1959366"/>
                <a:gd name="connsiteX3" fmla="*/ 2375592 w 2375592"/>
                <a:gd name="connsiteY3" fmla="*/ 195937 h 1959366"/>
                <a:gd name="connsiteX4" fmla="*/ 2375592 w 2375592"/>
                <a:gd name="connsiteY4" fmla="*/ 1763429 h 1959366"/>
                <a:gd name="connsiteX5" fmla="*/ 2179655 w 2375592"/>
                <a:gd name="connsiteY5" fmla="*/ 1959366 h 1959366"/>
                <a:gd name="connsiteX6" fmla="*/ 195937 w 2375592"/>
                <a:gd name="connsiteY6" fmla="*/ 1959366 h 1959366"/>
                <a:gd name="connsiteX7" fmla="*/ 0 w 2375592"/>
                <a:gd name="connsiteY7" fmla="*/ 1763429 h 1959366"/>
                <a:gd name="connsiteX8" fmla="*/ 0 w 2375592"/>
                <a:gd name="connsiteY8" fmla="*/ 195937 h 195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5592" h="1959366">
                  <a:moveTo>
                    <a:pt x="0" y="195937"/>
                  </a:moveTo>
                  <a:cubicBezTo>
                    <a:pt x="0" y="87724"/>
                    <a:pt x="87724" y="0"/>
                    <a:pt x="195937" y="0"/>
                  </a:cubicBezTo>
                  <a:lnTo>
                    <a:pt x="2179655" y="0"/>
                  </a:lnTo>
                  <a:cubicBezTo>
                    <a:pt x="2287868" y="0"/>
                    <a:pt x="2375592" y="87724"/>
                    <a:pt x="2375592" y="195937"/>
                  </a:cubicBezTo>
                  <a:lnTo>
                    <a:pt x="2375592" y="1763429"/>
                  </a:lnTo>
                  <a:cubicBezTo>
                    <a:pt x="2375592" y="1871642"/>
                    <a:pt x="2287868" y="1959366"/>
                    <a:pt x="2179655" y="1959366"/>
                  </a:cubicBezTo>
                  <a:lnTo>
                    <a:pt x="195937" y="1959366"/>
                  </a:lnTo>
                  <a:cubicBezTo>
                    <a:pt x="87724" y="1959366"/>
                    <a:pt x="0" y="1871642"/>
                    <a:pt x="0" y="1763429"/>
                  </a:cubicBezTo>
                  <a:lnTo>
                    <a:pt x="0" y="1959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100" tIns="544964" rIns="125100" bIns="125100" numCol="1" spcCol="1270" anchor="t" anchorCtr="0">
              <a:noAutofit/>
            </a:bodyPr>
            <a:lstStyle/>
            <a:p>
              <a:pPr marL="0" lvl="1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b="1" kern="1200" dirty="0">
                  <a:solidFill>
                    <a:srgbClr val="00849F"/>
                  </a:solidFill>
                </a:rPr>
                <a:t>Se </a:t>
              </a:r>
            </a:p>
            <a:p>
              <a:pPr marL="0" lvl="1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b="1" kern="1200" dirty="0">
                  <a:solidFill>
                    <a:srgbClr val="00849F"/>
                  </a:solidFill>
                </a:rPr>
                <a:t>former</a:t>
              </a:r>
            </a:p>
          </p:txBody>
        </p:sp>
        <p:sp>
          <p:nvSpPr>
            <p:cNvPr id="14" name="Flèche : en arc 13">
              <a:extLst>
                <a:ext uri="{FF2B5EF4-FFF2-40B4-BE49-F238E27FC236}">
                  <a16:creationId xmlns:a16="http://schemas.microsoft.com/office/drawing/2014/main" id="{A38061B8-85D6-911B-AD7D-DF6C6CEB2E60}"/>
                </a:ext>
              </a:extLst>
            </p:cNvPr>
            <p:cNvSpPr/>
            <p:nvPr/>
          </p:nvSpPr>
          <p:spPr>
            <a:xfrm>
              <a:off x="6670605" y="1433421"/>
              <a:ext cx="2912974" cy="2912974"/>
            </a:xfrm>
            <a:prstGeom prst="circularArrow">
              <a:avLst>
                <a:gd name="adj1" fmla="val 2790"/>
                <a:gd name="adj2" fmla="val 340442"/>
                <a:gd name="adj3" fmla="val 19484048"/>
                <a:gd name="adj4" fmla="val 12575511"/>
                <a:gd name="adj5" fmla="val 325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003AD0-DEA8-77F0-0180-406CF6C78830}"/>
                </a:ext>
              </a:extLst>
            </p:cNvPr>
            <p:cNvSpPr/>
            <p:nvPr/>
          </p:nvSpPr>
          <p:spPr>
            <a:xfrm>
              <a:off x="5881328" y="2214149"/>
              <a:ext cx="2111637" cy="839728"/>
            </a:xfrm>
            <a:custGeom>
              <a:avLst/>
              <a:gdLst>
                <a:gd name="connsiteX0" fmla="*/ 0 w 2111637"/>
                <a:gd name="connsiteY0" fmla="*/ 83973 h 839728"/>
                <a:gd name="connsiteX1" fmla="*/ 83973 w 2111637"/>
                <a:gd name="connsiteY1" fmla="*/ 0 h 839728"/>
                <a:gd name="connsiteX2" fmla="*/ 2027664 w 2111637"/>
                <a:gd name="connsiteY2" fmla="*/ 0 h 839728"/>
                <a:gd name="connsiteX3" fmla="*/ 2111637 w 2111637"/>
                <a:gd name="connsiteY3" fmla="*/ 83973 h 839728"/>
                <a:gd name="connsiteX4" fmla="*/ 2111637 w 2111637"/>
                <a:gd name="connsiteY4" fmla="*/ 755755 h 839728"/>
                <a:gd name="connsiteX5" fmla="*/ 2027664 w 2111637"/>
                <a:gd name="connsiteY5" fmla="*/ 839728 h 839728"/>
                <a:gd name="connsiteX6" fmla="*/ 83973 w 2111637"/>
                <a:gd name="connsiteY6" fmla="*/ 839728 h 839728"/>
                <a:gd name="connsiteX7" fmla="*/ 0 w 2111637"/>
                <a:gd name="connsiteY7" fmla="*/ 755755 h 839728"/>
                <a:gd name="connsiteX8" fmla="*/ 0 w 2111637"/>
                <a:gd name="connsiteY8" fmla="*/ 83973 h 83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1637" h="839728">
                  <a:moveTo>
                    <a:pt x="0" y="83973"/>
                  </a:moveTo>
                  <a:cubicBezTo>
                    <a:pt x="0" y="37596"/>
                    <a:pt x="37596" y="0"/>
                    <a:pt x="83973" y="0"/>
                  </a:cubicBezTo>
                  <a:lnTo>
                    <a:pt x="2027664" y="0"/>
                  </a:lnTo>
                  <a:cubicBezTo>
                    <a:pt x="2074041" y="0"/>
                    <a:pt x="2111637" y="37596"/>
                    <a:pt x="2111637" y="83973"/>
                  </a:cubicBezTo>
                  <a:lnTo>
                    <a:pt x="2111637" y="755755"/>
                  </a:lnTo>
                  <a:cubicBezTo>
                    <a:pt x="2111637" y="802132"/>
                    <a:pt x="2074041" y="839728"/>
                    <a:pt x="2027664" y="839728"/>
                  </a:cubicBezTo>
                  <a:lnTo>
                    <a:pt x="83973" y="839728"/>
                  </a:lnTo>
                  <a:cubicBezTo>
                    <a:pt x="37596" y="839728"/>
                    <a:pt x="0" y="802132"/>
                    <a:pt x="0" y="755755"/>
                  </a:cubicBezTo>
                  <a:lnTo>
                    <a:pt x="0" y="83973"/>
                  </a:lnTo>
                  <a:close/>
                </a:path>
              </a:pathLst>
            </a:custGeom>
            <a:solidFill>
              <a:srgbClr val="63BEA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15" tIns="80475" rIns="108415" bIns="80475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400" kern="1200" dirty="0">
                  <a:sym typeface="Wingdings" panose="05000000000000000000" pitchFamily="2" charset="2"/>
                </a:rPr>
                <a:t></a:t>
              </a:r>
              <a:endParaRPr lang="fr-FR" sz="4400" kern="1200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1052E03-F3EB-9C8E-170E-53CC9C37E3AA}"/>
                </a:ext>
              </a:extLst>
            </p:cNvPr>
            <p:cNvSpPr/>
            <p:nvPr/>
          </p:nvSpPr>
          <p:spPr>
            <a:xfrm>
              <a:off x="8379999" y="2634014"/>
              <a:ext cx="2375592" cy="1959366"/>
            </a:xfrm>
            <a:custGeom>
              <a:avLst/>
              <a:gdLst>
                <a:gd name="connsiteX0" fmla="*/ 0 w 2375592"/>
                <a:gd name="connsiteY0" fmla="*/ 195937 h 1959366"/>
                <a:gd name="connsiteX1" fmla="*/ 195937 w 2375592"/>
                <a:gd name="connsiteY1" fmla="*/ 0 h 1959366"/>
                <a:gd name="connsiteX2" fmla="*/ 2179655 w 2375592"/>
                <a:gd name="connsiteY2" fmla="*/ 0 h 1959366"/>
                <a:gd name="connsiteX3" fmla="*/ 2375592 w 2375592"/>
                <a:gd name="connsiteY3" fmla="*/ 195937 h 1959366"/>
                <a:gd name="connsiteX4" fmla="*/ 2375592 w 2375592"/>
                <a:gd name="connsiteY4" fmla="*/ 1763429 h 1959366"/>
                <a:gd name="connsiteX5" fmla="*/ 2179655 w 2375592"/>
                <a:gd name="connsiteY5" fmla="*/ 1959366 h 1959366"/>
                <a:gd name="connsiteX6" fmla="*/ 195937 w 2375592"/>
                <a:gd name="connsiteY6" fmla="*/ 1959366 h 1959366"/>
                <a:gd name="connsiteX7" fmla="*/ 0 w 2375592"/>
                <a:gd name="connsiteY7" fmla="*/ 1763429 h 1959366"/>
                <a:gd name="connsiteX8" fmla="*/ 0 w 2375592"/>
                <a:gd name="connsiteY8" fmla="*/ 195937 h 195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5592" h="1959366">
                  <a:moveTo>
                    <a:pt x="0" y="195937"/>
                  </a:moveTo>
                  <a:cubicBezTo>
                    <a:pt x="0" y="87724"/>
                    <a:pt x="87724" y="0"/>
                    <a:pt x="195937" y="0"/>
                  </a:cubicBezTo>
                  <a:lnTo>
                    <a:pt x="2179655" y="0"/>
                  </a:lnTo>
                  <a:cubicBezTo>
                    <a:pt x="2287868" y="0"/>
                    <a:pt x="2375592" y="87724"/>
                    <a:pt x="2375592" y="195937"/>
                  </a:cubicBezTo>
                  <a:lnTo>
                    <a:pt x="2375592" y="1763429"/>
                  </a:lnTo>
                  <a:cubicBezTo>
                    <a:pt x="2375592" y="1871642"/>
                    <a:pt x="2287868" y="1959366"/>
                    <a:pt x="2179655" y="1959366"/>
                  </a:cubicBezTo>
                  <a:lnTo>
                    <a:pt x="195937" y="1959366"/>
                  </a:lnTo>
                  <a:cubicBezTo>
                    <a:pt x="87724" y="1959366"/>
                    <a:pt x="0" y="1871642"/>
                    <a:pt x="0" y="1763429"/>
                  </a:cubicBezTo>
                  <a:lnTo>
                    <a:pt x="0" y="1959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100" tIns="125100" rIns="125100" bIns="544964" numCol="1" spcCol="1270" anchor="t" anchorCtr="0">
              <a:noAutofit/>
            </a:bodyPr>
            <a:lstStyle/>
            <a:p>
              <a:pPr marL="0" lvl="1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b="1" kern="1200" dirty="0">
                  <a:solidFill>
                    <a:srgbClr val="FF9D5E"/>
                  </a:solidFill>
                </a:rPr>
                <a:t>S’insérer sur le marché du travail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9C88A08-77EB-F486-8A10-F0440DF77A26}"/>
                </a:ext>
              </a:extLst>
            </p:cNvPr>
            <p:cNvSpPr/>
            <p:nvPr/>
          </p:nvSpPr>
          <p:spPr>
            <a:xfrm>
              <a:off x="8907908" y="4173516"/>
              <a:ext cx="2111637" cy="839728"/>
            </a:xfrm>
            <a:custGeom>
              <a:avLst/>
              <a:gdLst>
                <a:gd name="connsiteX0" fmla="*/ 0 w 2111637"/>
                <a:gd name="connsiteY0" fmla="*/ 83973 h 839728"/>
                <a:gd name="connsiteX1" fmla="*/ 83973 w 2111637"/>
                <a:gd name="connsiteY1" fmla="*/ 0 h 839728"/>
                <a:gd name="connsiteX2" fmla="*/ 2027664 w 2111637"/>
                <a:gd name="connsiteY2" fmla="*/ 0 h 839728"/>
                <a:gd name="connsiteX3" fmla="*/ 2111637 w 2111637"/>
                <a:gd name="connsiteY3" fmla="*/ 83973 h 839728"/>
                <a:gd name="connsiteX4" fmla="*/ 2111637 w 2111637"/>
                <a:gd name="connsiteY4" fmla="*/ 755755 h 839728"/>
                <a:gd name="connsiteX5" fmla="*/ 2027664 w 2111637"/>
                <a:gd name="connsiteY5" fmla="*/ 839728 h 839728"/>
                <a:gd name="connsiteX6" fmla="*/ 83973 w 2111637"/>
                <a:gd name="connsiteY6" fmla="*/ 839728 h 839728"/>
                <a:gd name="connsiteX7" fmla="*/ 0 w 2111637"/>
                <a:gd name="connsiteY7" fmla="*/ 755755 h 839728"/>
                <a:gd name="connsiteX8" fmla="*/ 0 w 2111637"/>
                <a:gd name="connsiteY8" fmla="*/ 83973 h 83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1637" h="839728">
                  <a:moveTo>
                    <a:pt x="0" y="83973"/>
                  </a:moveTo>
                  <a:cubicBezTo>
                    <a:pt x="0" y="37596"/>
                    <a:pt x="37596" y="0"/>
                    <a:pt x="83973" y="0"/>
                  </a:cubicBezTo>
                  <a:lnTo>
                    <a:pt x="2027664" y="0"/>
                  </a:lnTo>
                  <a:cubicBezTo>
                    <a:pt x="2074041" y="0"/>
                    <a:pt x="2111637" y="37596"/>
                    <a:pt x="2111637" y="83973"/>
                  </a:cubicBezTo>
                  <a:lnTo>
                    <a:pt x="2111637" y="755755"/>
                  </a:lnTo>
                  <a:cubicBezTo>
                    <a:pt x="2111637" y="802132"/>
                    <a:pt x="2074041" y="839728"/>
                    <a:pt x="2027664" y="839728"/>
                  </a:cubicBezTo>
                  <a:lnTo>
                    <a:pt x="83973" y="839728"/>
                  </a:lnTo>
                  <a:cubicBezTo>
                    <a:pt x="37596" y="839728"/>
                    <a:pt x="0" y="802132"/>
                    <a:pt x="0" y="755755"/>
                  </a:cubicBezTo>
                  <a:lnTo>
                    <a:pt x="0" y="83973"/>
                  </a:lnTo>
                  <a:close/>
                </a:path>
              </a:pathLst>
            </a:custGeom>
            <a:solidFill>
              <a:srgbClr val="0084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15" tIns="80475" rIns="108415" bIns="80475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400" kern="1200" dirty="0">
                  <a:sym typeface="Wingdings" panose="05000000000000000000" pitchFamily="2" charset="2"/>
                </a:rPr>
                <a:t></a:t>
              </a:r>
              <a:endParaRPr lang="fr-FR" sz="4400" kern="1200" dirty="0"/>
            </a:p>
          </p:txBody>
        </p:sp>
      </p:grp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DAF838E9-F3E2-9DB7-5669-8A37E2A31325}"/>
              </a:ext>
            </a:extLst>
          </p:cNvPr>
          <p:cNvSpPr/>
          <p:nvPr/>
        </p:nvSpPr>
        <p:spPr>
          <a:xfrm>
            <a:off x="8459400" y="2122016"/>
            <a:ext cx="2026755" cy="1959366"/>
          </a:xfrm>
          <a:custGeom>
            <a:avLst/>
            <a:gdLst>
              <a:gd name="connsiteX0" fmla="*/ 0 w 2375592"/>
              <a:gd name="connsiteY0" fmla="*/ 195937 h 1959366"/>
              <a:gd name="connsiteX1" fmla="*/ 195937 w 2375592"/>
              <a:gd name="connsiteY1" fmla="*/ 0 h 1959366"/>
              <a:gd name="connsiteX2" fmla="*/ 2179655 w 2375592"/>
              <a:gd name="connsiteY2" fmla="*/ 0 h 1959366"/>
              <a:gd name="connsiteX3" fmla="*/ 2375592 w 2375592"/>
              <a:gd name="connsiteY3" fmla="*/ 195937 h 1959366"/>
              <a:gd name="connsiteX4" fmla="*/ 2375592 w 2375592"/>
              <a:gd name="connsiteY4" fmla="*/ 1763429 h 1959366"/>
              <a:gd name="connsiteX5" fmla="*/ 2179655 w 2375592"/>
              <a:gd name="connsiteY5" fmla="*/ 1959366 h 1959366"/>
              <a:gd name="connsiteX6" fmla="*/ 195937 w 2375592"/>
              <a:gd name="connsiteY6" fmla="*/ 1959366 h 1959366"/>
              <a:gd name="connsiteX7" fmla="*/ 0 w 2375592"/>
              <a:gd name="connsiteY7" fmla="*/ 1763429 h 1959366"/>
              <a:gd name="connsiteX8" fmla="*/ 0 w 2375592"/>
              <a:gd name="connsiteY8" fmla="*/ 195937 h 195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5592" h="1959366">
                <a:moveTo>
                  <a:pt x="0" y="195937"/>
                </a:moveTo>
                <a:cubicBezTo>
                  <a:pt x="0" y="87724"/>
                  <a:pt x="87724" y="0"/>
                  <a:pt x="195937" y="0"/>
                </a:cubicBezTo>
                <a:lnTo>
                  <a:pt x="2179655" y="0"/>
                </a:lnTo>
                <a:cubicBezTo>
                  <a:pt x="2287868" y="0"/>
                  <a:pt x="2375592" y="87724"/>
                  <a:pt x="2375592" y="195937"/>
                </a:cubicBezTo>
                <a:lnTo>
                  <a:pt x="2375592" y="1763429"/>
                </a:lnTo>
                <a:cubicBezTo>
                  <a:pt x="2375592" y="1871642"/>
                  <a:pt x="2287868" y="1959366"/>
                  <a:pt x="2179655" y="1959366"/>
                </a:cubicBezTo>
                <a:lnTo>
                  <a:pt x="195937" y="1959366"/>
                </a:lnTo>
                <a:cubicBezTo>
                  <a:pt x="87724" y="1959366"/>
                  <a:pt x="0" y="1871642"/>
                  <a:pt x="0" y="1763429"/>
                </a:cubicBezTo>
                <a:lnTo>
                  <a:pt x="0" y="19593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100" tIns="125100" rIns="125100" bIns="544964" numCol="1" spcCol="1270" anchor="t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2400" b="1" dirty="0"/>
          </a:p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2400" b="1" dirty="0">
                <a:solidFill>
                  <a:srgbClr val="63BEA7"/>
                </a:solidFill>
              </a:rPr>
              <a:t>Accéder à son autonomie</a:t>
            </a:r>
            <a:endParaRPr lang="fr-FR" sz="2400" b="1" kern="1200" dirty="0">
              <a:solidFill>
                <a:srgbClr val="63BEA7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17454E5E-93DC-44D0-458C-F47FDDD0FA99}"/>
              </a:ext>
            </a:extLst>
          </p:cNvPr>
          <p:cNvSpPr/>
          <p:nvPr/>
        </p:nvSpPr>
        <p:spPr>
          <a:xfrm>
            <a:off x="9152538" y="1646591"/>
            <a:ext cx="1801560" cy="839728"/>
          </a:xfrm>
          <a:custGeom>
            <a:avLst/>
            <a:gdLst>
              <a:gd name="connsiteX0" fmla="*/ 0 w 2111637"/>
              <a:gd name="connsiteY0" fmla="*/ 83973 h 839728"/>
              <a:gd name="connsiteX1" fmla="*/ 83973 w 2111637"/>
              <a:gd name="connsiteY1" fmla="*/ 0 h 839728"/>
              <a:gd name="connsiteX2" fmla="*/ 2027664 w 2111637"/>
              <a:gd name="connsiteY2" fmla="*/ 0 h 839728"/>
              <a:gd name="connsiteX3" fmla="*/ 2111637 w 2111637"/>
              <a:gd name="connsiteY3" fmla="*/ 83973 h 839728"/>
              <a:gd name="connsiteX4" fmla="*/ 2111637 w 2111637"/>
              <a:gd name="connsiteY4" fmla="*/ 755755 h 839728"/>
              <a:gd name="connsiteX5" fmla="*/ 2027664 w 2111637"/>
              <a:gd name="connsiteY5" fmla="*/ 839728 h 839728"/>
              <a:gd name="connsiteX6" fmla="*/ 83973 w 2111637"/>
              <a:gd name="connsiteY6" fmla="*/ 839728 h 839728"/>
              <a:gd name="connsiteX7" fmla="*/ 0 w 2111637"/>
              <a:gd name="connsiteY7" fmla="*/ 755755 h 839728"/>
              <a:gd name="connsiteX8" fmla="*/ 0 w 2111637"/>
              <a:gd name="connsiteY8" fmla="*/ 83973 h 83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1637" h="839728">
                <a:moveTo>
                  <a:pt x="0" y="83973"/>
                </a:moveTo>
                <a:cubicBezTo>
                  <a:pt x="0" y="37596"/>
                  <a:pt x="37596" y="0"/>
                  <a:pt x="83973" y="0"/>
                </a:cubicBezTo>
                <a:lnTo>
                  <a:pt x="2027664" y="0"/>
                </a:lnTo>
                <a:cubicBezTo>
                  <a:pt x="2074041" y="0"/>
                  <a:pt x="2111637" y="37596"/>
                  <a:pt x="2111637" y="83973"/>
                </a:cubicBezTo>
                <a:lnTo>
                  <a:pt x="2111637" y="755755"/>
                </a:lnTo>
                <a:cubicBezTo>
                  <a:pt x="2111637" y="802132"/>
                  <a:pt x="2074041" y="839728"/>
                  <a:pt x="2027664" y="839728"/>
                </a:cubicBezTo>
                <a:lnTo>
                  <a:pt x="83973" y="839728"/>
                </a:lnTo>
                <a:cubicBezTo>
                  <a:pt x="37596" y="839728"/>
                  <a:pt x="0" y="802132"/>
                  <a:pt x="0" y="755755"/>
                </a:cubicBezTo>
                <a:lnTo>
                  <a:pt x="0" y="8397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415" tIns="80475" rIns="108415" bIns="80475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4400" kern="1200" dirty="0">
                <a:sym typeface="Wingdings" panose="05000000000000000000" pitchFamily="2" charset="2"/>
              </a:rPr>
              <a:t></a:t>
            </a:r>
            <a:endParaRPr lang="fr-FR" sz="4400" kern="1200" dirty="0"/>
          </a:p>
        </p:txBody>
      </p:sp>
      <p:sp>
        <p:nvSpPr>
          <p:cNvPr id="21" name="Forme 20">
            <a:extLst>
              <a:ext uri="{FF2B5EF4-FFF2-40B4-BE49-F238E27FC236}">
                <a16:creationId xmlns:a16="http://schemas.microsoft.com/office/drawing/2014/main" id="{307C1FAF-74FB-2DE6-DA3C-D8EF72E96E2A}"/>
              </a:ext>
            </a:extLst>
          </p:cNvPr>
          <p:cNvSpPr/>
          <p:nvPr/>
        </p:nvSpPr>
        <p:spPr>
          <a:xfrm>
            <a:off x="7130475" y="2409312"/>
            <a:ext cx="2226252" cy="2609426"/>
          </a:xfrm>
          <a:prstGeom prst="leftCircularArrow">
            <a:avLst>
              <a:gd name="adj1" fmla="val 3115"/>
              <a:gd name="adj2" fmla="val 382952"/>
              <a:gd name="adj3" fmla="val 2158463"/>
              <a:gd name="adj4" fmla="val 8244649"/>
              <a:gd name="adj5" fmla="val 363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FCA4633-6F2E-F2B1-B58F-CE0E7277DEED}"/>
              </a:ext>
            </a:extLst>
          </p:cNvPr>
          <p:cNvSpPr/>
          <p:nvPr/>
        </p:nvSpPr>
        <p:spPr>
          <a:xfrm>
            <a:off x="455998" y="5491217"/>
            <a:ext cx="11273309" cy="839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4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Chaque jeune, selon son niveau, ses besoins, ses difficultés peut bénéficier d’un appui et de solutions personnalisées pour définir son objectif professionnel et les étapes de sa réalisation</a:t>
            </a:r>
          </a:p>
        </p:txBody>
      </p:sp>
    </p:spTree>
    <p:extLst>
      <p:ext uri="{BB962C8B-B14F-4D97-AF65-F5344CB8AC3E}">
        <p14:creationId xmlns:p14="http://schemas.microsoft.com/office/powerpoint/2010/main" val="93225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911677" y="356404"/>
            <a:ext cx="5598566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" sz="3200" dirty="0">
                <a:solidFill>
                  <a:schemeClr val="accent5"/>
                </a:solidFill>
              </a:rPr>
              <a:t>Définir son projet</a:t>
            </a:r>
            <a:endParaRPr sz="3200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186" name="Shape 186"/>
          <p:cNvSpPr txBox="1"/>
          <p:nvPr/>
        </p:nvSpPr>
        <p:spPr>
          <a:xfrm>
            <a:off x="404110" y="1812822"/>
            <a:ext cx="10694815" cy="468877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9457">
              <a:buSzPts val="1000"/>
              <a:buFont typeface="Wingdings" panose="05000000000000000000" pitchFamily="2" charset="2"/>
              <a:buChar char="Ø"/>
            </a:pPr>
            <a:endParaRPr lang="fr" sz="1200" b="1" dirty="0">
              <a:solidFill>
                <a:schemeClr val="tx2"/>
              </a:solidFill>
              <a:ea typeface="Proxima Nova"/>
              <a:cs typeface="Proxima Nova"/>
              <a:sym typeface="Proxima Nova"/>
            </a:endParaRPr>
          </a:p>
          <a:p>
            <a:pPr marL="609585" indent="-389457">
              <a:buSzPts val="1000"/>
              <a:buFont typeface="Wingdings" panose="05000000000000000000" pitchFamily="2" charset="2"/>
              <a:buChar char="Ø"/>
            </a:pPr>
            <a:r>
              <a:rPr lang="fr" sz="2400" b="1" dirty="0">
                <a:solidFill>
                  <a:schemeClr val="tx2"/>
                </a:solidFill>
                <a:ea typeface="Proxima Nova"/>
                <a:cs typeface="Proxima Nova"/>
                <a:sym typeface="Proxima Nova"/>
              </a:rPr>
              <a:t>Les Parcours Entrées dans l’Emploi (PEE) </a:t>
            </a:r>
            <a:r>
              <a:rPr lang="fr" sz="1600" b="1" dirty="0">
                <a:ea typeface="Proxima Nova"/>
                <a:cs typeface="Proxima Nova"/>
                <a:sym typeface="Proxima Nova"/>
              </a:rPr>
              <a:t>:</a:t>
            </a:r>
            <a:r>
              <a:rPr lang="fr" sz="1600" dirty="0">
                <a:ea typeface="Proxima Nova"/>
                <a:cs typeface="Proxima Nova"/>
                <a:sym typeface="Proxima Nova"/>
              </a:rPr>
              <a:t> </a:t>
            </a:r>
            <a:r>
              <a:rPr lang="fr" dirty="0">
                <a:ea typeface="Proxima Nova"/>
                <a:cs typeface="Proxima Nova"/>
                <a:sym typeface="Proxima Nova"/>
              </a:rPr>
              <a:t>Formation de 4 à 10 mois à temps plein avec 2 stages de 3 semaines en entreprises. Leur intérêt est d’aider le jeune à créer les conditions de la réussite</a:t>
            </a:r>
            <a:endParaRPr dirty="0"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  <a:p>
            <a:endParaRPr sz="1600" dirty="0"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  <a:p>
            <a:pPr marL="448722" indent="-228594">
              <a:buSzPts val="1000"/>
              <a:buFont typeface="Wingdings" panose="05000000000000000000" pitchFamily="2" charset="2"/>
              <a:buChar char="Ø"/>
            </a:pPr>
            <a:r>
              <a:rPr lang="fr" sz="2400" b="1" dirty="0">
                <a:solidFill>
                  <a:srgbClr val="00849F"/>
                </a:solidFill>
                <a:latin typeface="+mj-lt"/>
                <a:ea typeface="Proxima Nova"/>
                <a:cs typeface="Proxima Nova"/>
                <a:sym typeface="Proxima Nova"/>
              </a:rPr>
              <a:t>“Ecole de la 2ème chance” </a:t>
            </a:r>
            <a:r>
              <a:rPr lang="fr" sz="1600" b="1" dirty="0">
                <a:latin typeface="+mj-lt"/>
                <a:ea typeface="Proxima Nova"/>
                <a:cs typeface="Proxima Nova"/>
                <a:sym typeface="Proxima Nova"/>
              </a:rPr>
              <a:t>: </a:t>
            </a:r>
            <a:r>
              <a:rPr lang="fr" dirty="0">
                <a:latin typeface="+mj-lt"/>
                <a:ea typeface="Proxima Nova"/>
                <a:cs typeface="Proxima Nova"/>
                <a:sym typeface="Proxima Nova"/>
              </a:rPr>
              <a:t>Formation à temps plein de 3 à 12 mois,   formation permettant de construire son projet et particulièrement articulée autour de l’accès à l’autonomie et la citoyenneté</a:t>
            </a:r>
            <a:endParaRPr dirty="0">
              <a:latin typeface="+mj-lt"/>
              <a:ea typeface="Proxima Nova"/>
              <a:cs typeface="Proxima Nova"/>
              <a:sym typeface="Proxima Nova"/>
            </a:endParaRPr>
          </a:p>
          <a:p>
            <a:endParaRPr sz="1600" dirty="0">
              <a:latin typeface="+mj-lt"/>
              <a:ea typeface="Proxima Nova"/>
              <a:cs typeface="Proxima Nova"/>
              <a:sym typeface="Proxima Nova"/>
            </a:endParaRPr>
          </a:p>
          <a:p>
            <a:pPr marL="609585" indent="-389457">
              <a:buSzPts val="1000"/>
              <a:buFont typeface="Wingdings" panose="05000000000000000000" pitchFamily="2" charset="2"/>
              <a:buChar char="Ø"/>
            </a:pPr>
            <a:r>
              <a:rPr lang="fr" sz="2400" b="1" dirty="0">
                <a:solidFill>
                  <a:srgbClr val="BB7733"/>
                </a:solidFill>
                <a:latin typeface="+mj-lt"/>
                <a:ea typeface="Proxima Nova"/>
                <a:cs typeface="Proxima Nova"/>
                <a:sym typeface="Proxima Nova"/>
              </a:rPr>
              <a:t>Établissement pour l’insertion dans l’Emploi (EpiDE) </a:t>
            </a:r>
            <a:r>
              <a:rPr lang="fr" sz="1600" b="1" dirty="0">
                <a:latin typeface="+mj-lt"/>
                <a:ea typeface="Proxima Nova"/>
                <a:cs typeface="Proxima Nova"/>
                <a:sym typeface="Proxima Nova"/>
              </a:rPr>
              <a:t>:</a:t>
            </a:r>
            <a:r>
              <a:rPr lang="fr" sz="1600" dirty="0">
                <a:latin typeface="+mj-lt"/>
                <a:ea typeface="Proxima Nova"/>
                <a:cs typeface="Proxima Nova"/>
                <a:sym typeface="Proxima Nova"/>
              </a:rPr>
              <a:t> </a:t>
            </a:r>
            <a:r>
              <a:rPr lang="fr" dirty="0">
                <a:latin typeface="+mj-lt"/>
                <a:ea typeface="Proxima Nova"/>
                <a:cs typeface="Proxima Nova"/>
                <a:sym typeface="Proxima Nova"/>
              </a:rPr>
              <a:t>Formation de 4 à 12 mois en internat, particulièrement articulée autour de la citoyenneté  </a:t>
            </a:r>
          </a:p>
          <a:p>
            <a:pPr marL="609585" indent="-389457">
              <a:buSzPts val="1000"/>
              <a:buFont typeface="Wingdings" panose="05000000000000000000" pitchFamily="2" charset="2"/>
              <a:buChar char="Ø"/>
            </a:pPr>
            <a:endParaRPr lang="fr" sz="1600" dirty="0">
              <a:latin typeface="+mj-lt"/>
              <a:ea typeface="Proxima Nova"/>
              <a:cs typeface="Proxima Nova"/>
              <a:sym typeface="Proxima Nova"/>
            </a:endParaRPr>
          </a:p>
          <a:p>
            <a:pPr marL="609585" indent="-389457">
              <a:buSzPts val="1000"/>
              <a:buFont typeface="Wingdings" panose="05000000000000000000" pitchFamily="2" charset="2"/>
              <a:buChar char="Ø"/>
            </a:pPr>
            <a:r>
              <a:rPr lang="fr" sz="2400" b="1" dirty="0">
                <a:solidFill>
                  <a:schemeClr val="tx2"/>
                </a:solidFill>
                <a:ea typeface="Proxima Nova"/>
                <a:cs typeface="Proxima Nova"/>
                <a:sym typeface="Proxima Nova"/>
              </a:rPr>
              <a:t>Immersions en milieu professionnel (PMSMP), service civique</a:t>
            </a:r>
          </a:p>
          <a:p>
            <a:pPr marL="220128">
              <a:buSzPts val="1000"/>
            </a:pPr>
            <a:endParaRPr lang="fr" sz="1600" b="1" dirty="0">
              <a:solidFill>
                <a:schemeClr val="tx2"/>
              </a:solidFill>
              <a:ea typeface="Proxima Nova"/>
              <a:cs typeface="Proxima Nova"/>
              <a:sym typeface="Proxima Nova"/>
            </a:endParaRPr>
          </a:p>
          <a:p>
            <a:pPr marL="609585" indent="-389457">
              <a:buSzPts val="1000"/>
              <a:buFont typeface="Wingdings" panose="05000000000000000000" pitchFamily="2" charset="2"/>
              <a:buChar char="Ø"/>
            </a:pPr>
            <a:r>
              <a:rPr lang="fr" sz="2400" b="1" dirty="0">
                <a:solidFill>
                  <a:srgbClr val="00849F"/>
                </a:solidFill>
                <a:latin typeface="+mj-lt"/>
                <a:ea typeface="Proxima Nova"/>
                <a:cs typeface="Proxima Nova"/>
                <a:sym typeface="Proxima Nova"/>
              </a:rPr>
              <a:t>D’autres partenaires :</a:t>
            </a:r>
            <a:r>
              <a:rPr lang="fr" dirty="0">
                <a:latin typeface="+mj-lt"/>
                <a:ea typeface="Proxima Nova"/>
                <a:cs typeface="Proxima Nova"/>
                <a:sym typeface="Proxima Nova"/>
              </a:rPr>
              <a:t> Promo AFPA 16/18, CIEJ, </a:t>
            </a:r>
            <a:r>
              <a:rPr lang="fr" dirty="0">
                <a:ea typeface="Proxima Nova"/>
                <a:cs typeface="Proxima Nova"/>
                <a:sym typeface="Proxima Nova"/>
              </a:rPr>
              <a:t>Pass’Sport, Farinez-vous </a:t>
            </a:r>
            <a:r>
              <a:rPr lang="fr" dirty="0">
                <a:latin typeface="+mj-lt"/>
                <a:ea typeface="Proxima Nova"/>
                <a:cs typeface="Proxima Nova"/>
                <a:sym typeface="Proxima Nova"/>
              </a:rPr>
              <a:t>…</a:t>
            </a:r>
          </a:p>
          <a:p>
            <a:pPr marL="220128">
              <a:buSzPts val="1000"/>
            </a:pPr>
            <a:endParaRPr lang="fr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772127" y="1078658"/>
            <a:ext cx="108436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" sz="2400" b="1" dirty="0">
                <a:ea typeface="Proxima Nova"/>
                <a:cs typeface="Proxima Nova"/>
                <a:sym typeface="Proxima Nova"/>
              </a:rPr>
              <a:t>Les outils proposés par la Mission locale </a:t>
            </a:r>
            <a:r>
              <a:rPr lang="fr" sz="2400" b="1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: </a:t>
            </a:r>
            <a:endParaRPr sz="2400" b="1" dirty="0"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235536" y="1170224"/>
            <a:ext cx="10936962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2000" b="1" dirty="0">
                <a:solidFill>
                  <a:schemeClr val="accent1"/>
                </a:solidFill>
                <a:latin typeface="Raleway" panose="020B0604020202020204" charset="0"/>
                <a:ea typeface="Proxima Nova"/>
                <a:cs typeface="Proxima Nova"/>
                <a:sym typeface="Proxima Nova"/>
              </a:rPr>
              <a:t>En France, la qualification et le diplôme restent le meilleur outil pour une insertion professionnelle réussie</a:t>
            </a:r>
          </a:p>
          <a:p>
            <a:pPr>
              <a:lnSpc>
                <a:spcPct val="115000"/>
              </a:lnSpc>
            </a:pPr>
            <a:r>
              <a:rPr lang="fr" sz="2000" b="1" dirty="0">
                <a:solidFill>
                  <a:schemeClr val="accent1"/>
                </a:solidFill>
                <a:latin typeface="Raleway" panose="020B0604020202020204" charset="0"/>
                <a:ea typeface="Proxima Nova"/>
                <a:cs typeface="Proxima Nova"/>
                <a:sym typeface="Proxima Nova"/>
              </a:rPr>
              <a:t>Plusieurs dispositifs peuvent être mobilisés par les conseillers en Mission Locale</a:t>
            </a:r>
            <a:endParaRPr sz="2000" b="1" dirty="0"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689376" y="374750"/>
            <a:ext cx="102512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" sz="3600" dirty="0">
                <a:solidFill>
                  <a:srgbClr val="00849F"/>
                </a:solidFill>
              </a:rPr>
              <a:t>Se former </a:t>
            </a:r>
            <a:r>
              <a:rPr lang="fr" sz="3600" cap="none" dirty="0">
                <a:solidFill>
                  <a:srgbClr val="00849F"/>
                </a:solidFill>
              </a:rPr>
              <a:t>quel que soit son niveau</a:t>
            </a:r>
            <a:endParaRPr sz="3600" cap="none" dirty="0">
              <a:solidFill>
                <a:srgbClr val="00849F"/>
              </a:solidFill>
            </a:endParaRPr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4B2DFFB-C1FB-E9D7-B821-0B0C54922431}"/>
              </a:ext>
            </a:extLst>
          </p:cNvPr>
          <p:cNvSpPr/>
          <p:nvPr/>
        </p:nvSpPr>
        <p:spPr>
          <a:xfrm>
            <a:off x="599090" y="2484233"/>
            <a:ext cx="3541986" cy="4136242"/>
          </a:xfrm>
          <a:prstGeom prst="roundRect">
            <a:avLst/>
          </a:prstGeom>
          <a:gradFill flip="none" rotWithShape="1">
            <a:gsLst>
              <a:gs pos="0">
                <a:srgbClr val="00849F">
                  <a:tint val="66000"/>
                  <a:satMod val="160000"/>
                </a:srgbClr>
              </a:gs>
              <a:gs pos="50000">
                <a:srgbClr val="00849F">
                  <a:tint val="44500"/>
                  <a:satMod val="160000"/>
                </a:srgbClr>
              </a:gs>
              <a:gs pos="100000">
                <a:srgbClr val="00849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1800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La formation </a:t>
            </a:r>
            <a:r>
              <a:rPr lang="fr-FR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qualifiante</a:t>
            </a:r>
            <a:r>
              <a:rPr lang="fr-FR" sz="1800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:  </a:t>
            </a:r>
          </a:p>
          <a:p>
            <a:pPr algn="ctr">
              <a:lnSpc>
                <a:spcPct val="115000"/>
              </a:lnSpc>
            </a:pPr>
            <a:r>
              <a:rPr lang="fr-FR" sz="1800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Offre régionale,  départementale</a:t>
            </a:r>
            <a:r>
              <a:rPr lang="fr-FR" sz="1800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,  </a:t>
            </a:r>
          </a:p>
          <a:p>
            <a:pPr algn="ctr">
              <a:lnSpc>
                <a:spcPct val="115000"/>
              </a:lnSpc>
            </a:pPr>
            <a:r>
              <a:rPr lang="fr-FR" sz="1800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 </a:t>
            </a:r>
            <a:r>
              <a:rPr lang="fr-FR" sz="1800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ou du </a:t>
            </a:r>
            <a:r>
              <a:rPr lang="fr-FR" sz="1800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Pôle emploi</a:t>
            </a:r>
            <a:endParaRPr lang="fr-FR" sz="1800" dirty="0">
              <a:solidFill>
                <a:schemeClr val="tx1"/>
              </a:solidFill>
              <a:ea typeface="Raleway"/>
              <a:cs typeface="Raleway"/>
              <a:sym typeface="Raleway"/>
            </a:endParaRPr>
          </a:p>
          <a:p>
            <a:pPr algn="ctr">
              <a:lnSpc>
                <a:spcPct val="115000"/>
              </a:lnSpc>
            </a:pPr>
            <a:r>
              <a:rPr lang="fr-FR" sz="1800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Avec possibilité de </a:t>
            </a:r>
            <a:r>
              <a:rPr lang="fr-FR" sz="1800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rémunération</a:t>
            </a:r>
            <a:endParaRPr lang="fr-FR" b="1" dirty="0">
              <a:solidFill>
                <a:schemeClr val="tx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1EBF10E-CF5C-9E88-B947-BC6BFED03528}"/>
              </a:ext>
            </a:extLst>
          </p:cNvPr>
          <p:cNvSpPr/>
          <p:nvPr/>
        </p:nvSpPr>
        <p:spPr>
          <a:xfrm>
            <a:off x="8671035" y="2679298"/>
            <a:ext cx="2995448" cy="3746111"/>
          </a:xfrm>
          <a:prstGeom prst="roundRect">
            <a:avLst/>
          </a:prstGeom>
          <a:solidFill>
            <a:srgbClr val="FDC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Les parcours sécurisés </a:t>
            </a:r>
          </a:p>
          <a:p>
            <a:pPr algn="ctr">
              <a:lnSpc>
                <a:spcPct val="115000"/>
              </a:lnSpc>
            </a:pPr>
            <a:r>
              <a:rPr lang="fr-FR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et</a:t>
            </a:r>
            <a:r>
              <a:rPr lang="fr-FR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les préparations « apprentissage  » </a:t>
            </a:r>
            <a:r>
              <a:rPr lang="fr-FR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permettent de préparer l’entrée en formation</a:t>
            </a:r>
          </a:p>
          <a:p>
            <a:pPr algn="ctr">
              <a:lnSpc>
                <a:spcPct val="115000"/>
              </a:lnSpc>
            </a:pPr>
            <a:r>
              <a:rPr lang="fr-FR" sz="1800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Avec possibilité de </a:t>
            </a:r>
            <a:r>
              <a:rPr lang="fr-FR" sz="1800" b="1" dirty="0">
                <a:solidFill>
                  <a:schemeClr val="tx1"/>
                </a:solidFill>
                <a:ea typeface="Raleway"/>
                <a:cs typeface="Raleway"/>
                <a:sym typeface="Raleway"/>
              </a:rPr>
              <a:t>rémunération</a:t>
            </a:r>
            <a:endParaRPr lang="fr-FR" b="1" dirty="0">
              <a:solidFill>
                <a:schemeClr val="tx1"/>
              </a:solidFill>
              <a:ea typeface="Raleway"/>
              <a:cs typeface="Raleway"/>
              <a:sym typeface="Raleway"/>
            </a:endParaRP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CE50048-ABB7-015D-8009-B2D23E89E6C8}"/>
              </a:ext>
            </a:extLst>
          </p:cNvPr>
          <p:cNvSpPr/>
          <p:nvPr/>
        </p:nvSpPr>
        <p:spPr>
          <a:xfrm>
            <a:off x="4435365" y="2484233"/>
            <a:ext cx="3731175" cy="4136242"/>
          </a:xfrm>
          <a:prstGeom prst="roundRect">
            <a:avLst/>
          </a:prstGeom>
          <a:gradFill flip="none" rotWithShape="1">
            <a:gsLst>
              <a:gs pos="0">
                <a:srgbClr val="63BEA7">
                  <a:tint val="66000"/>
                  <a:satMod val="160000"/>
                </a:srgbClr>
              </a:gs>
              <a:gs pos="50000">
                <a:srgbClr val="63BEA7">
                  <a:tint val="44500"/>
                  <a:satMod val="160000"/>
                </a:srgbClr>
              </a:gs>
              <a:gs pos="100000">
                <a:srgbClr val="63BEA7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chemeClr val="tx1"/>
                </a:solidFill>
                <a:sym typeface="Raleway"/>
              </a:rPr>
              <a:t>L’alternance </a:t>
            </a:r>
            <a:r>
              <a:rPr lang="fr-FR" dirty="0">
                <a:solidFill>
                  <a:schemeClr val="tx1"/>
                </a:solidFill>
                <a:sym typeface="Raleway"/>
              </a:rPr>
              <a:t>: </a:t>
            </a:r>
          </a:p>
          <a:p>
            <a:pPr algn="ctr">
              <a:lnSpc>
                <a:spcPct val="115000"/>
              </a:lnSpc>
            </a:pPr>
            <a:r>
              <a:rPr lang="fr-FR" dirty="0">
                <a:solidFill>
                  <a:schemeClr val="tx1"/>
                </a:solidFill>
                <a:sym typeface="Raleway"/>
              </a:rPr>
              <a:t>La formation s’effectue en </a:t>
            </a:r>
            <a:r>
              <a:rPr lang="fr-FR" b="1" dirty="0">
                <a:solidFill>
                  <a:schemeClr val="tx1"/>
                </a:solidFill>
                <a:sym typeface="Raleway"/>
              </a:rPr>
              <a:t>CFA</a:t>
            </a:r>
            <a:r>
              <a:rPr lang="fr-FR" dirty="0">
                <a:solidFill>
                  <a:schemeClr val="tx1"/>
                </a:solidFill>
                <a:sym typeface="Raleway"/>
              </a:rPr>
              <a:t> (centre de formation d’apprentis) pour les </a:t>
            </a:r>
            <a:r>
              <a:rPr lang="fr-FR" b="1" dirty="0">
                <a:solidFill>
                  <a:schemeClr val="tx1"/>
                </a:solidFill>
                <a:sym typeface="Raleway"/>
              </a:rPr>
              <a:t>diplômes</a:t>
            </a:r>
            <a:r>
              <a:rPr lang="fr-FR" dirty="0">
                <a:solidFill>
                  <a:schemeClr val="tx1"/>
                </a:solidFill>
                <a:sym typeface="Raleway"/>
              </a:rPr>
              <a:t> ou en </a:t>
            </a:r>
            <a:r>
              <a:rPr lang="fr-FR" b="1" dirty="0">
                <a:solidFill>
                  <a:schemeClr val="tx1"/>
                </a:solidFill>
                <a:sym typeface="Raleway"/>
              </a:rPr>
              <a:t>centre de formation </a:t>
            </a:r>
            <a:r>
              <a:rPr lang="fr-FR" dirty="0">
                <a:solidFill>
                  <a:schemeClr val="tx1"/>
                </a:solidFill>
                <a:sym typeface="Raleway"/>
              </a:rPr>
              <a:t>pour les </a:t>
            </a:r>
            <a:r>
              <a:rPr lang="fr-FR" b="1" dirty="0">
                <a:solidFill>
                  <a:schemeClr val="tx1"/>
                </a:solidFill>
                <a:sym typeface="Raleway"/>
              </a:rPr>
              <a:t>titres professionnels.</a:t>
            </a:r>
            <a:r>
              <a:rPr lang="fr-FR" dirty="0">
                <a:solidFill>
                  <a:schemeClr val="tx1"/>
                </a:solidFill>
                <a:sym typeface="Raleway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fr-FR" dirty="0">
                <a:solidFill>
                  <a:schemeClr val="tx1"/>
                </a:solidFill>
                <a:sym typeface="Raleway"/>
              </a:rPr>
              <a:t>Les jeunes sont salariés d’une entreprise et alternent entre l’emploi et la 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970401" y="738767"/>
            <a:ext cx="8341766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" sz="3200" dirty="0">
                <a:solidFill>
                  <a:srgbClr val="00849F"/>
                </a:solidFill>
              </a:rPr>
              <a:t>S’insérer sur le marché du travail</a:t>
            </a:r>
            <a:endParaRPr sz="3200" dirty="0">
              <a:solidFill>
                <a:srgbClr val="00849F"/>
              </a:solidFill>
            </a:endParaRPr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342" name="Shape 342"/>
          <p:cNvSpPr txBox="1"/>
          <p:nvPr/>
        </p:nvSpPr>
        <p:spPr>
          <a:xfrm>
            <a:off x="576730" y="1358600"/>
            <a:ext cx="1107094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" sz="2400" b="1" i="1" dirty="0">
                <a:latin typeface="Proxima Nova"/>
                <a:ea typeface="Proxima Nova"/>
                <a:cs typeface="Proxima Nova"/>
                <a:sym typeface="Proxima Nova"/>
              </a:rPr>
              <a:t>Les outils à dispositions des jeunes pour une mise en dynamique </a:t>
            </a:r>
            <a:endParaRPr sz="2400" b="1" i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160EC4F-0B7C-9F93-0ECB-94BA4CC08959}"/>
              </a:ext>
            </a:extLst>
          </p:cNvPr>
          <p:cNvSpPr/>
          <p:nvPr/>
        </p:nvSpPr>
        <p:spPr>
          <a:xfrm>
            <a:off x="4417420" y="2050761"/>
            <a:ext cx="2902800" cy="1672208"/>
          </a:xfrm>
          <a:prstGeom prst="roundRect">
            <a:avLst/>
          </a:prstGeom>
          <a:gradFill flip="none" rotWithShape="1">
            <a:gsLst>
              <a:gs pos="0">
                <a:srgbClr val="FDC757">
                  <a:tint val="66000"/>
                  <a:satMod val="160000"/>
                </a:srgbClr>
              </a:gs>
              <a:gs pos="50000">
                <a:srgbClr val="FDC757">
                  <a:tint val="44500"/>
                  <a:satMod val="160000"/>
                </a:srgbClr>
              </a:gs>
              <a:gs pos="100000">
                <a:srgbClr val="FDC757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Des opérations de recrutement MLP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F2B4360-3EC6-0920-3FFA-7792D1893C0E}"/>
              </a:ext>
            </a:extLst>
          </p:cNvPr>
          <p:cNvSpPr/>
          <p:nvPr/>
        </p:nvSpPr>
        <p:spPr>
          <a:xfrm>
            <a:off x="7883194" y="2023351"/>
            <a:ext cx="2351375" cy="1405649"/>
          </a:xfrm>
          <a:prstGeom prst="roundRect">
            <a:avLst/>
          </a:prstGeom>
          <a:gradFill flip="none" rotWithShape="1">
            <a:gsLst>
              <a:gs pos="0">
                <a:srgbClr val="63BEA7">
                  <a:tint val="66000"/>
                  <a:satMod val="160000"/>
                </a:srgbClr>
              </a:gs>
              <a:gs pos="50000">
                <a:srgbClr val="63BEA7">
                  <a:tint val="44500"/>
                  <a:satMod val="160000"/>
                </a:srgbClr>
              </a:gs>
              <a:gs pos="100000">
                <a:srgbClr val="63BEA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Le parrainage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A739A33-23F7-E111-A8B5-25034AFBE97A}"/>
              </a:ext>
            </a:extLst>
          </p:cNvPr>
          <p:cNvSpPr/>
          <p:nvPr/>
        </p:nvSpPr>
        <p:spPr>
          <a:xfrm>
            <a:off x="4432288" y="3968389"/>
            <a:ext cx="2873064" cy="1530733"/>
          </a:xfrm>
          <a:prstGeom prst="roundRect">
            <a:avLst/>
          </a:prstGeom>
          <a:gradFill flip="none" rotWithShape="1">
            <a:gsLst>
              <a:gs pos="0">
                <a:srgbClr val="00849F">
                  <a:tint val="66000"/>
                  <a:satMod val="160000"/>
                </a:srgbClr>
              </a:gs>
              <a:gs pos="50000">
                <a:srgbClr val="00849F">
                  <a:tint val="44500"/>
                  <a:satMod val="160000"/>
                </a:srgbClr>
              </a:gs>
              <a:gs pos="100000">
                <a:srgbClr val="00849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Les visites en entreprises</a:t>
            </a:r>
          </a:p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26A58D5-FC57-D65D-6D2D-AD2B2ACB8EA8}"/>
              </a:ext>
            </a:extLst>
          </p:cNvPr>
          <p:cNvSpPr/>
          <p:nvPr/>
        </p:nvSpPr>
        <p:spPr>
          <a:xfrm>
            <a:off x="7620382" y="3638951"/>
            <a:ext cx="3077000" cy="1733933"/>
          </a:xfrm>
          <a:prstGeom prst="roundRect">
            <a:avLst/>
          </a:prstGeom>
          <a:solidFill>
            <a:srgbClr val="DE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  <a:latin typeface="Proxima Nova"/>
                <a:ea typeface="Proxima Nova"/>
                <a:cs typeface="Proxima Nova"/>
                <a:sym typeface="Proxima Nova"/>
              </a:rPr>
              <a:t>Des préparations aux forums</a:t>
            </a:r>
          </a:p>
        </p:txBody>
      </p:sp>
      <p:sp>
        <p:nvSpPr>
          <p:cNvPr id="8" name="Shape 344">
            <a:extLst>
              <a:ext uri="{FF2B5EF4-FFF2-40B4-BE49-F238E27FC236}">
                <a16:creationId xmlns:a16="http://schemas.microsoft.com/office/drawing/2014/main" id="{3115711F-8FE6-2D27-6952-8DB682D7F75B}"/>
              </a:ext>
            </a:extLst>
          </p:cNvPr>
          <p:cNvSpPr txBox="1"/>
          <p:nvPr/>
        </p:nvSpPr>
        <p:spPr>
          <a:xfrm>
            <a:off x="774800" y="2144900"/>
            <a:ext cx="3174124" cy="96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b="1"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556228D-8B18-5730-CB36-3D4B9DF1BF3F}"/>
              </a:ext>
            </a:extLst>
          </p:cNvPr>
          <p:cNvSpPr/>
          <p:nvPr/>
        </p:nvSpPr>
        <p:spPr>
          <a:xfrm>
            <a:off x="532125" y="1977978"/>
            <a:ext cx="3570265" cy="46027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Les ateliers de recherche d’emploi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Ateliers CV </a:t>
            </a:r>
            <a:r>
              <a:rPr lang="fr-FR" sz="2000" i="1" dirty="0">
                <a:solidFill>
                  <a:schemeClr val="tx1"/>
                </a:solidFill>
              </a:rPr>
              <a:t>(dimension groupe)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Ateliers de mise en relation employeur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Ateliers alternance (Entreprises+ CFA)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Ateliers entretien d’embauche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5660408-DB1C-7362-7B33-4DB88276D698}"/>
              </a:ext>
            </a:extLst>
          </p:cNvPr>
          <p:cNvSpPr/>
          <p:nvPr/>
        </p:nvSpPr>
        <p:spPr>
          <a:xfrm>
            <a:off x="4508065" y="5712724"/>
            <a:ext cx="6664431" cy="813017"/>
          </a:xfrm>
          <a:prstGeom prst="roundRect">
            <a:avLst/>
          </a:prstGeom>
          <a:gradFill flip="none" rotWithShape="1">
            <a:gsLst>
              <a:gs pos="0">
                <a:srgbClr val="63BEA7">
                  <a:tint val="66000"/>
                  <a:satMod val="160000"/>
                </a:srgbClr>
              </a:gs>
              <a:gs pos="50000">
                <a:srgbClr val="63BEA7">
                  <a:tint val="44500"/>
                  <a:satMod val="160000"/>
                </a:srgbClr>
              </a:gs>
              <a:gs pos="100000">
                <a:srgbClr val="63BEA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Le Portail accessible aux jeunes </a:t>
            </a:r>
            <a:r>
              <a:rPr lang="fr-FR" sz="2000" b="1" dirty="0">
                <a:solidFill>
                  <a:schemeClr val="tx2"/>
                </a:solidFill>
                <a:hlinkClick r:id="rId3" tooltip="Lien"/>
              </a:rPr>
              <a:t>https://www.missionlocale.paris/</a:t>
            </a:r>
            <a:endParaRPr lang="fr-F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970400" y="738767"/>
            <a:ext cx="102512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" sz="3200" dirty="0">
                <a:solidFill>
                  <a:srgbClr val="00849F"/>
                </a:solidFill>
              </a:rPr>
              <a:t>S’insérer sur le marché du travail</a:t>
            </a:r>
            <a:endParaRPr sz="3200" dirty="0">
              <a:solidFill>
                <a:srgbClr val="00849F"/>
              </a:solidFill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1369711" y="1721594"/>
            <a:ext cx="8233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4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4 filières au sein de la MLP </a:t>
            </a:r>
            <a:endParaRPr sz="2400" b="1"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1086012" y="4261722"/>
            <a:ext cx="3622621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400" b="1" dirty="0">
                <a:solidFill>
                  <a:srgbClr val="FF0000"/>
                </a:solidFill>
                <a:latin typeface="Raleway" panose="020B0604020202020204" charset="0"/>
                <a:ea typeface="Proxima Nova"/>
                <a:cs typeface="Proxima Nova"/>
                <a:sym typeface="Proxima Nova"/>
              </a:rPr>
              <a:t>L’aide au recrutement</a:t>
            </a:r>
            <a:endParaRPr sz="2400" b="1" dirty="0">
              <a:solidFill>
                <a:srgbClr val="FF0000"/>
              </a:solidFill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1013125" y="4839162"/>
            <a:ext cx="9484838" cy="1476400"/>
          </a:xfrm>
          <a:prstGeom prst="rect">
            <a:avLst/>
          </a:prstGeom>
          <a:noFill/>
          <a:ln>
            <a:solidFill>
              <a:srgbClr val="E4022C"/>
            </a:solidFill>
            <a:prstDash val="sysDash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14345" indent="-285750">
              <a:lnSpc>
                <a:spcPct val="115000"/>
              </a:lnSpc>
              <a:buSzPts val="900"/>
              <a:buFont typeface="Arial" panose="020B0604020202020204" pitchFamily="34" charset="0"/>
              <a:buChar char="•"/>
            </a:pPr>
            <a:r>
              <a:rPr lang="fr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Préparation et sélection des candidats</a:t>
            </a:r>
            <a:endParaRPr dirty="0"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  <a:p>
            <a:pPr marL="514345" indent="-285750">
              <a:lnSpc>
                <a:spcPct val="115000"/>
              </a:lnSpc>
              <a:buSzPts val="900"/>
              <a:buFont typeface="Arial" panose="020B0604020202020204" pitchFamily="34" charset="0"/>
              <a:buChar char="•"/>
            </a:pPr>
            <a:r>
              <a:rPr lang="fr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Organisation de recrutements collectifs</a:t>
            </a:r>
            <a:endParaRPr dirty="0"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  <a:p>
            <a:pPr marL="514345" indent="-285750" algn="just">
              <a:lnSpc>
                <a:spcPct val="115000"/>
              </a:lnSpc>
              <a:buSzPts val="900"/>
              <a:buFont typeface="Arial" panose="020B0604020202020204" pitchFamily="34" charset="0"/>
              <a:buChar char="•"/>
            </a:pPr>
            <a:r>
              <a:rPr lang="fr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Informations et accompagnements sur les contrats aidés et les autres dispositifs</a:t>
            </a:r>
            <a:endParaRPr dirty="0"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  <a:p>
            <a:pPr marL="514345" indent="-285750" algn="just">
              <a:lnSpc>
                <a:spcPct val="115000"/>
              </a:lnSpc>
              <a:buSzPts val="900"/>
              <a:buFont typeface="Arial" panose="020B0604020202020204" pitchFamily="34" charset="0"/>
              <a:buChar char="•"/>
            </a:pPr>
            <a:r>
              <a:rPr lang="fr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Diffusion des offres d’emplois</a:t>
            </a:r>
            <a:endParaRPr dirty="0">
              <a:latin typeface="Raleway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82CE6E8-0EEF-92CB-059A-E97B5969E77F}"/>
              </a:ext>
            </a:extLst>
          </p:cNvPr>
          <p:cNvSpPr/>
          <p:nvPr/>
        </p:nvSpPr>
        <p:spPr>
          <a:xfrm>
            <a:off x="631306" y="2477039"/>
            <a:ext cx="2070537" cy="1257457"/>
          </a:xfrm>
          <a:prstGeom prst="ellipse">
            <a:avLst/>
          </a:prstGeom>
          <a:solidFill>
            <a:srgbClr val="008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" sz="1800" b="1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Commerce</a:t>
            </a:r>
          </a:p>
          <a:p>
            <a:pPr algn="ctr"/>
            <a:r>
              <a:rPr lang="fr" sz="1800" b="1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Vente</a:t>
            </a:r>
          </a:p>
          <a:p>
            <a:pPr algn="ctr"/>
            <a:r>
              <a:rPr lang="fr" sz="1800" b="1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Distribution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303C27F-1DF5-6D38-F324-B273C0A090D4}"/>
              </a:ext>
            </a:extLst>
          </p:cNvPr>
          <p:cNvSpPr/>
          <p:nvPr/>
        </p:nvSpPr>
        <p:spPr>
          <a:xfrm>
            <a:off x="2513340" y="2420632"/>
            <a:ext cx="2568184" cy="1354880"/>
          </a:xfrm>
          <a:prstGeom prst="ellipse">
            <a:avLst/>
          </a:prstGeom>
          <a:solidFill>
            <a:srgbClr val="EDD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ysClr val="windowText" lastClr="000000"/>
                </a:solidFill>
                <a:latin typeface="Raleway" panose="020B0604020202020204" charset="0"/>
                <a:ea typeface="Proxima Nova"/>
                <a:cs typeface="Proxima Nova"/>
                <a:sym typeface="Proxima Nova"/>
              </a:rPr>
              <a:t>Employeurs institutionnels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2322A38-5379-58C5-FE60-E096D09496D3}"/>
              </a:ext>
            </a:extLst>
          </p:cNvPr>
          <p:cNvSpPr/>
          <p:nvPr/>
        </p:nvSpPr>
        <p:spPr>
          <a:xfrm>
            <a:off x="4933465" y="2417367"/>
            <a:ext cx="2221341" cy="1397123"/>
          </a:xfrm>
          <a:prstGeom prst="ellipse">
            <a:avLst/>
          </a:prstGeom>
          <a:solidFill>
            <a:srgbClr val="63B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Nettoyage </a:t>
            </a:r>
          </a:p>
          <a:p>
            <a:pPr algn="ctr"/>
            <a:r>
              <a:rPr lang="fr-FR" sz="1800" b="1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Logistique </a:t>
            </a:r>
          </a:p>
          <a:p>
            <a:pPr algn="ctr"/>
            <a:r>
              <a:rPr lang="fr-FR" sz="1800" b="1" dirty="0">
                <a:latin typeface="Raleway" panose="020B0604020202020204" charset="0"/>
                <a:ea typeface="Proxima Nova"/>
                <a:cs typeface="Proxima Nova"/>
                <a:sym typeface="Proxima Nova"/>
              </a:rPr>
              <a:t>Transport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CBE63EC-0AB1-48FE-613E-6B9156EAB495}"/>
              </a:ext>
            </a:extLst>
          </p:cNvPr>
          <p:cNvSpPr/>
          <p:nvPr/>
        </p:nvSpPr>
        <p:spPr>
          <a:xfrm>
            <a:off x="7056790" y="2494878"/>
            <a:ext cx="2329638" cy="1280634"/>
          </a:xfrm>
          <a:prstGeom prst="ellipse">
            <a:avLst/>
          </a:prstGeom>
          <a:solidFill>
            <a:srgbClr val="FDC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ysClr val="windowText" lastClr="000000"/>
                </a:solidFill>
                <a:latin typeface="Raleway" panose="020B0604020202020204" charset="0"/>
                <a:ea typeface="Proxima Nova"/>
                <a:cs typeface="Proxima Nova"/>
                <a:sym typeface="Proxima Nova"/>
              </a:rPr>
              <a:t>Hôtellerie Restauration </a:t>
            </a:r>
          </a:p>
          <a:p>
            <a:pPr algn="ctr"/>
            <a:r>
              <a:rPr lang="fr-FR" sz="1800" b="1" dirty="0">
                <a:solidFill>
                  <a:sysClr val="windowText" lastClr="000000"/>
                </a:solidFill>
                <a:latin typeface="Raleway" panose="020B0604020202020204" charset="0"/>
                <a:ea typeface="Proxima Nova"/>
                <a:cs typeface="Proxima Nova"/>
                <a:sym typeface="Proxima Nova"/>
              </a:rPr>
              <a:t>Tourisme</a:t>
            </a:r>
            <a:endParaRPr lang="fr-FR" sz="1800" b="1" dirty="0">
              <a:solidFill>
                <a:sysClr val="windowText" lastClr="000000"/>
              </a:solidFill>
              <a:latin typeface="Raleway" panose="020B060402020202020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5E01812-860B-1EE0-ABFF-9960E98EE65D}"/>
              </a:ext>
            </a:extLst>
          </p:cNvPr>
          <p:cNvSpPr/>
          <p:nvPr/>
        </p:nvSpPr>
        <p:spPr>
          <a:xfrm>
            <a:off x="9498068" y="2114339"/>
            <a:ext cx="2442108" cy="2287629"/>
          </a:xfrm>
          <a:prstGeom prst="roundRect">
            <a:avLst/>
          </a:prstGeom>
          <a:gradFill flip="none" rotWithShape="1">
            <a:gsLst>
              <a:gs pos="0">
                <a:srgbClr val="E4022C">
                  <a:tint val="66000"/>
                  <a:satMod val="160000"/>
                </a:srgbClr>
              </a:gs>
              <a:gs pos="50000">
                <a:srgbClr val="E4022C">
                  <a:tint val="44500"/>
                  <a:satMod val="160000"/>
                </a:srgbClr>
              </a:gs>
              <a:gs pos="100000">
                <a:srgbClr val="E4022C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2000" b="1" dirty="0">
                <a:solidFill>
                  <a:sysClr val="windowText" lastClr="000000"/>
                </a:solidFill>
                <a:latin typeface="Raleway" panose="020B0604020202020204" charset="0"/>
                <a:ea typeface="Proxima Nova"/>
                <a:cs typeface="Proxima Nova"/>
                <a:sym typeface="Proxima Nova"/>
              </a:rPr>
              <a:t>Des correspondants « emploi »</a:t>
            </a:r>
          </a:p>
          <a:p>
            <a:pPr algn="ctr">
              <a:lnSpc>
                <a:spcPct val="115000"/>
              </a:lnSpc>
            </a:pPr>
            <a:r>
              <a:rPr lang="fr-FR" sz="2000" b="1" dirty="0">
                <a:solidFill>
                  <a:sysClr val="windowText" lastClr="000000"/>
                </a:solidFill>
                <a:latin typeface="Raleway" panose="020B0604020202020204" charset="0"/>
                <a:ea typeface="Proxima Nova"/>
                <a:cs typeface="Proxima Nova"/>
                <a:sym typeface="Proxima Nova"/>
              </a:rPr>
              <a:t> sur chaque 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uleurs MLP">
      <a:dk1>
        <a:sysClr val="windowText" lastClr="000000"/>
      </a:dk1>
      <a:lt1>
        <a:sysClr val="window" lastClr="FFFFFF"/>
      </a:lt1>
      <a:dk2>
        <a:srgbClr val="E52329"/>
      </a:dk2>
      <a:lt2>
        <a:srgbClr val="E7E6E6"/>
      </a:lt2>
      <a:accent1>
        <a:srgbClr val="E52329"/>
      </a:accent1>
      <a:accent2>
        <a:srgbClr val="EE7049"/>
      </a:accent2>
      <a:accent3>
        <a:srgbClr val="FDC757"/>
      </a:accent3>
      <a:accent4>
        <a:srgbClr val="62A068"/>
      </a:accent4>
      <a:accent5>
        <a:srgbClr val="00849F"/>
      </a:accent5>
      <a:accent6>
        <a:srgbClr val="7C70B1"/>
      </a:accent6>
      <a:hlink>
        <a:srgbClr val="1C369C"/>
      </a:hlink>
      <a:folHlink>
        <a:srgbClr val="63BEA7"/>
      </a:folHlink>
    </a:clrScheme>
    <a:fontScheme name="Titre MLP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2974953C2D54D9195FF01EA8EBEAD" ma:contentTypeVersion="16" ma:contentTypeDescription="Crée un document." ma:contentTypeScope="" ma:versionID="ea1a2d36a2161a06efefe03d5433aa1e">
  <xsd:schema xmlns:xsd="http://www.w3.org/2001/XMLSchema" xmlns:xs="http://www.w3.org/2001/XMLSchema" xmlns:p="http://schemas.microsoft.com/office/2006/metadata/properties" xmlns:ns2="7cfb09cb-0ff2-49c1-867c-5270a92a4cd3" xmlns:ns3="d223f580-5d6f-4a20-be99-7c213cba41b4" targetNamespace="http://schemas.microsoft.com/office/2006/metadata/properties" ma:root="true" ma:fieldsID="f924f12ef0f777d8f16c102e68bd81b6" ns2:_="" ns3:_="">
    <xsd:import namespace="7cfb09cb-0ff2-49c1-867c-5270a92a4cd3"/>
    <xsd:import namespace="d223f580-5d6f-4a20-be99-7c213cba41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b09cb-0ff2-49c1-867c-5270a92a4c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70c88a-b3ba-49eb-8022-8405bd80650b}" ma:internalName="TaxCatchAll" ma:showField="CatchAllData" ma:web="7cfb09cb-0ff2-49c1-867c-5270a92a4c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3f580-5d6f-4a20-be99-7c213cba41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b5716fb-b82c-4198-b5d4-05ce8e0c89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23f580-5d6f-4a20-be99-7c213cba41b4">
      <Terms xmlns="http://schemas.microsoft.com/office/infopath/2007/PartnerControls"/>
    </lcf76f155ced4ddcb4097134ff3c332f>
    <TaxCatchAll xmlns="7cfb09cb-0ff2-49c1-867c-5270a92a4cd3" xsi:nil="true"/>
    <SharedWithUsers xmlns="7cfb09cb-0ff2-49c1-867c-5270a92a4cd3">
      <UserInfo>
        <DisplayName>Cheyenne BERTIN</DisplayName>
        <AccountId>989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B0E9863-28B8-4A93-BCAB-484DB4429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fb09cb-0ff2-49c1-867c-5270a92a4cd3"/>
    <ds:schemaRef ds:uri="d223f580-5d6f-4a20-be99-7c213cba41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381868-8754-486A-8685-C84F0619DB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DA877-091D-4439-852B-B8FD0DB10FF5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223f580-5d6f-4a20-be99-7c213cba41b4"/>
    <ds:schemaRef ds:uri="7cfb09cb-0ff2-49c1-867c-5270a92a4cd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6370</TotalTime>
  <Words>1537</Words>
  <Application>Microsoft Office PowerPoint</Application>
  <PresentationFormat>Grand écran</PresentationFormat>
  <Paragraphs>233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Courier New</vt:lpstr>
      <vt:lpstr>Intro</vt:lpstr>
      <vt:lpstr>Intro </vt:lpstr>
      <vt:lpstr>Montserrat</vt:lpstr>
      <vt:lpstr>Montserrat (Corps)</vt:lpstr>
      <vt:lpstr>Proxima Nova</vt:lpstr>
      <vt:lpstr>Raleway</vt:lpstr>
      <vt:lpstr>Times New Roman</vt:lpstr>
      <vt:lpstr>Trebuchet MS</vt:lpstr>
      <vt:lpstr>Wingdings</vt:lpstr>
      <vt:lpstr>Office Theme</vt:lpstr>
      <vt:lpstr>La mission locale de paris</vt:lpstr>
      <vt:lpstr>La Mission Locale de paris</vt:lpstr>
      <vt:lpstr>Une présence sur tout le territoire</vt:lpstr>
      <vt:lpstr>Quelques chiffres 2022</vt:lpstr>
      <vt:lpstr>L’accompagnement en Mission locale</vt:lpstr>
      <vt:lpstr>Définir son projet </vt:lpstr>
      <vt:lpstr>Se former quel que soit son niveau </vt:lpstr>
      <vt:lpstr>S’insérer sur le marché du travail </vt:lpstr>
      <vt:lpstr>S’insérer sur le marché du travail</vt:lpstr>
      <vt:lpstr>Accéder à son autonomie </vt:lpstr>
      <vt:lpstr>Être accompagné</vt:lpstr>
      <vt:lpstr>Être accompagné</vt:lpstr>
      <vt:lpstr>Le protocole MLP/Prévention spécialisée</vt:lpstr>
      <vt:lpstr>Des équipes spécifiques</vt:lpstr>
      <vt:lpstr>Un partenariat renforcé avec les services de l’ase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</dc:title>
  <dc:creator>Juliette BASSINE</dc:creator>
  <cp:lastModifiedBy>Corine CRESTEY</cp:lastModifiedBy>
  <cp:revision>280</cp:revision>
  <cp:lastPrinted>2023-06-07T15:38:15Z</cp:lastPrinted>
  <dcterms:created xsi:type="dcterms:W3CDTF">2021-07-13T14:32:09Z</dcterms:created>
  <dcterms:modified xsi:type="dcterms:W3CDTF">2023-06-09T12:33:08Z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0x0101005262974953C2D54D9195FF01EA8EBEAD</vt:lpwstr>
  </property>
  <property fmtid="{D5CDD505-2E9C-101B-9397-08002B2CF9AE}" pid="3" name="MediaServiceImageTags">
    <vt:lpwstr/>
  </property>
</Properties>
</file>